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  <p:sldMasterId id="2147483679" r:id="rId2"/>
    <p:sldMasterId id="2147483680" r:id="rId3"/>
  </p:sldMasterIdLst>
  <p:notesMasterIdLst>
    <p:notesMasterId r:id="rId24"/>
  </p:notesMasterIdLst>
  <p:sldIdLst>
    <p:sldId id="276" r:id="rId4"/>
    <p:sldId id="281" r:id="rId5"/>
    <p:sldId id="279" r:id="rId6"/>
    <p:sldId id="267" r:id="rId7"/>
    <p:sldId id="268" r:id="rId8"/>
    <p:sldId id="269" r:id="rId9"/>
    <p:sldId id="270" r:id="rId10"/>
    <p:sldId id="271" r:id="rId11"/>
    <p:sldId id="280" r:id="rId12"/>
    <p:sldId id="272" r:id="rId13"/>
    <p:sldId id="273" r:id="rId14"/>
    <p:sldId id="274" r:id="rId15"/>
    <p:sldId id="275" r:id="rId16"/>
    <p:sldId id="284" r:id="rId17"/>
    <p:sldId id="282" r:id="rId18"/>
    <p:sldId id="286" r:id="rId19"/>
    <p:sldId id="287" r:id="rId20"/>
    <p:sldId id="288" r:id="rId21"/>
    <p:sldId id="289" r:id="rId22"/>
    <p:sldId id="290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" panose="020B0502020104020203" pitchFamily="34" charset="-79"/>
      <p:regular r:id="rId29"/>
      <p:bold r:id="rId30"/>
    </p:embeddedFont>
    <p:embeddedFont>
      <p:font typeface="Radley" pitchFamily="2" charset="77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0"/>
    <p:restoredTop sz="94586"/>
  </p:normalViewPr>
  <p:slideViewPr>
    <p:cSldViewPr snapToGrid="0">
      <p:cViewPr varScale="1">
        <p:scale>
          <a:sx n="136" d="100"/>
          <a:sy n="136" d="100"/>
        </p:scale>
        <p:origin x="6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75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cb4edb3d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acb4edb3d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cb4edb3d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acb4edb3d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cb4edb3d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acb4edb3d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4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951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80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69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160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91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23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cb4edb3d_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cb4edb3d_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54e3777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54e3777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954e3777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954e3777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95c1630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895c1630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954e37773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8954e37773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8954e37773_7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4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acb4edb3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acb4edb3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userDrawn="1">
  <p:cSld name="Title and Bulle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897319"/>
            <a:ext cx="9144000" cy="6230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CF6C-26FD-C942-9348-A5497DF1F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202" y="1520344"/>
            <a:ext cx="8501602" cy="3392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700" lvl="2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500" lvl="4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400" lvl="5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800" lvl="1" indent="-17145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700" lvl="2" indent="-171450" algn="l" rtl="0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600" lvl="3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500" lvl="4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400" lvl="5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300" lvl="6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3200" lvl="7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6100" lvl="8" indent="-17145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 rot="5400000">
            <a:off x="2874713" y="-1217363"/>
            <a:ext cx="339457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 rot="5400000">
            <a:off x="5463788" y="1371591"/>
            <a:ext cx="43886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 rot="5400000">
            <a:off x="1272788" y="-609609"/>
            <a:ext cx="43886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s" type="secHead" preserve="1">
  <p:cSld name="Teas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1867711"/>
            <a:ext cx="9144000" cy="1809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1181727"/>
      </p:ext>
    </p:extLst>
  </p:cSld>
  <p:clrMapOvr>
    <a:masterClrMapping/>
  </p:clrMapOvr>
  <p:transition spd="med" advClick="0" advTm="1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4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mpt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936763"/>
            <a:ext cx="8520600" cy="57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09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667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685800" lvl="1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2pPr>
            <a:lvl3pPr marL="1028700" lvl="2" indent="-247650"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marL="1371600" lvl="3" indent="-247650"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marL="1714500" lvl="4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5pPr>
            <a:lvl6pPr marL="2057400" lvl="5" indent="-247650"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6pPr>
            <a:lvl7pPr marL="2400300" lvl="6" indent="-247650"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7pPr>
            <a:lvl8pPr marL="2743200" lvl="7" indent="-247650">
              <a:spcBef>
                <a:spcPts val="1200"/>
              </a:spcBef>
              <a:spcAft>
                <a:spcPts val="0"/>
              </a:spcAft>
              <a:buSzPts val="1600"/>
              <a:buChar char="○"/>
              <a:defRPr/>
            </a:lvl8pPr>
            <a:lvl9pPr marL="3086100" lvl="8" indent="-247650">
              <a:spcBef>
                <a:spcPts val="1200"/>
              </a:spcBef>
              <a:spcAft>
                <a:spcPts val="12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 rtl="0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 rtl="0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048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80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700" lvl="2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600" lvl="3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500" lvl="4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400" lvl="5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300" lvl="6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3200" lvl="7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6100" lvl="8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800" lvl="1" indent="-2667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700" lvl="2" indent="-25717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600" lvl="3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500" lvl="4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400" lvl="5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300" lvl="6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3200" lvl="7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6100" lvl="8" indent="-2476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transition spd="med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936763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09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B7E74-E6F8-B44C-B35C-E1BC2A5E062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85725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81" r:id="rId2"/>
    <p:sldLayoutId id="2147483655" r:id="rId3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Relationship Id="rId14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Relationship Id="rId14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17" Type="http://schemas.openxmlformats.org/officeDocument/2006/relationships/image" Target="../media/image86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11" Type="http://schemas.openxmlformats.org/officeDocument/2006/relationships/image" Target="../media/image80.jpeg"/><Relationship Id="rId5" Type="http://schemas.openxmlformats.org/officeDocument/2006/relationships/image" Target="../media/image74.jpeg"/><Relationship Id="rId15" Type="http://schemas.openxmlformats.org/officeDocument/2006/relationships/image" Target="../media/image84.jpeg"/><Relationship Id="rId10" Type="http://schemas.openxmlformats.org/officeDocument/2006/relationships/image" Target="../media/image79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Relationship Id="rId14" Type="http://schemas.openxmlformats.org/officeDocument/2006/relationships/image" Target="../media/image8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97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12" Type="http://schemas.openxmlformats.org/officeDocument/2006/relationships/image" Target="../media/image96.jpeg"/><Relationship Id="rId17" Type="http://schemas.openxmlformats.org/officeDocument/2006/relationships/image" Target="../media/image101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5" Type="http://schemas.openxmlformats.org/officeDocument/2006/relationships/image" Target="../media/image89.jpeg"/><Relationship Id="rId15" Type="http://schemas.openxmlformats.org/officeDocument/2006/relationships/image" Target="../media/image99.jpeg"/><Relationship Id="rId10" Type="http://schemas.openxmlformats.org/officeDocument/2006/relationships/image" Target="../media/image94.jpeg"/><Relationship Id="rId4" Type="http://schemas.openxmlformats.org/officeDocument/2006/relationships/image" Target="../media/image88.jpeg"/><Relationship Id="rId9" Type="http://schemas.openxmlformats.org/officeDocument/2006/relationships/image" Target="../media/image93.jpeg"/><Relationship Id="rId14" Type="http://schemas.openxmlformats.org/officeDocument/2006/relationships/image" Target="../media/image9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13" Type="http://schemas.openxmlformats.org/officeDocument/2006/relationships/image" Target="../media/image84.jpe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12" Type="http://schemas.openxmlformats.org/officeDocument/2006/relationships/image" Target="../media/image1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jpeg"/><Relationship Id="rId11" Type="http://schemas.openxmlformats.org/officeDocument/2006/relationships/image" Target="../media/image110.jpeg"/><Relationship Id="rId5" Type="http://schemas.openxmlformats.org/officeDocument/2006/relationships/image" Target="../media/image104.jpeg"/><Relationship Id="rId10" Type="http://schemas.openxmlformats.org/officeDocument/2006/relationships/image" Target="../media/image109.jpeg"/><Relationship Id="rId4" Type="http://schemas.openxmlformats.org/officeDocument/2006/relationships/image" Target="../media/image103.jpeg"/><Relationship Id="rId9" Type="http://schemas.openxmlformats.org/officeDocument/2006/relationships/image" Target="../media/image108.jpeg"/><Relationship Id="rId14" Type="http://schemas.openxmlformats.org/officeDocument/2006/relationships/image" Target="../media/image1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.researchr.org/home/icse-2020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tiff"/><Relationship Id="rId13" Type="http://schemas.openxmlformats.org/officeDocument/2006/relationships/image" Target="../media/image122.tiff"/><Relationship Id="rId3" Type="http://schemas.openxmlformats.org/officeDocument/2006/relationships/image" Target="../media/image103.jpeg"/><Relationship Id="rId7" Type="http://schemas.openxmlformats.org/officeDocument/2006/relationships/image" Target="../media/image116.jpg"/><Relationship Id="rId12" Type="http://schemas.openxmlformats.org/officeDocument/2006/relationships/image" Target="../media/image121.tif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jpg"/><Relationship Id="rId11" Type="http://schemas.openxmlformats.org/officeDocument/2006/relationships/image" Target="../media/image120.tiff"/><Relationship Id="rId5" Type="http://schemas.openxmlformats.org/officeDocument/2006/relationships/image" Target="../media/image114.jpg"/><Relationship Id="rId15" Type="http://schemas.openxmlformats.org/officeDocument/2006/relationships/image" Target="../media/image124.tiff"/><Relationship Id="rId10" Type="http://schemas.openxmlformats.org/officeDocument/2006/relationships/image" Target="../media/image119.tiff"/><Relationship Id="rId4" Type="http://schemas.openxmlformats.org/officeDocument/2006/relationships/image" Target="../media/image113.jpg"/><Relationship Id="rId9" Type="http://schemas.openxmlformats.org/officeDocument/2006/relationships/image" Target="../media/image118.tiff"/><Relationship Id="rId14" Type="http://schemas.openxmlformats.org/officeDocument/2006/relationships/image" Target="../media/image12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image" Target="../media/image27.pn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oogle.com/url?sa=i&amp;rct=j&amp;q=&amp;esrc=s&amp;source=images&amp;cd=&amp;ved=2ahUKEwi9k97pnr_iAhVqw1kKHeN5CaIQjRx6BAgBEAU&amp;url=https%3A%2F%2Ftwitter.com%2Fdanahdamian&amp;psig=AOvVaw34OaH-QmyNKpIuKU6XqNJ5&amp;ust=1559167757152419" TargetMode="External"/><Relationship Id="rId11" Type="http://schemas.openxmlformats.org/officeDocument/2006/relationships/image" Target="../media/image33.jpg"/><Relationship Id="rId5" Type="http://schemas.openxmlformats.org/officeDocument/2006/relationships/image" Target="../media/image28.jpg"/><Relationship Id="rId15" Type="http://schemas.openxmlformats.org/officeDocument/2006/relationships/image" Target="../media/image36.jpg"/><Relationship Id="rId10" Type="http://schemas.openxmlformats.org/officeDocument/2006/relationships/image" Target="../media/image32.jpg"/><Relationship Id="rId4" Type="http://schemas.openxmlformats.org/officeDocument/2006/relationships/hyperlink" Target="https://www.google.com/imgres?imgurl=https%3A%2F%2Fengineering.virginia.edu%2Fsites%2Fdefault%2Ffiles%2Fstyles%2Ffaculty_headshot%2Fpublic%2Fmbdwyer_0.jpg%3Fitok%3D2Wy07B3h&amp;imgrefurl=https%3A%2F%2Fengineering.virginia.edu%2Ffaculty%2Fmatthew-b-dwyer&amp;docid=Kd4mvpEelZwK4M&amp;tbnid=yyKXrrbl1js9UM%3A&amp;vet=10ahUKEwiUybXEnr_iAhWKxFkKHZ5zCrsQMwhLKAUwBQ..i&amp;w=200&amp;h=200&amp;client=firefox-b-1-d&amp;bih=673&amp;biw=1107&amp;q=matthew%20dwyer&amp;ved=0ahUKEwiUybXEnr_iAhWKxFkKHZ5zCrsQMwhLKAUwBQ&amp;iact=mrc&amp;uact=8" TargetMode="External"/><Relationship Id="rId9" Type="http://schemas.openxmlformats.org/officeDocument/2006/relationships/image" Target="../media/image31.jpg"/><Relationship Id="rId14" Type="http://schemas.openxmlformats.org/officeDocument/2006/relationships/hyperlink" Target="https://www.google.com/url?sa=i&amp;rct=j&amp;q=&amp;esrc=s&amp;source=images&amp;cd=&amp;ved=2ahUKEwik39W3nr_iAhXQtVkKHbU8CLgQjRx6BAgBEAU&amp;url=https%3A%2F%2Fresources.sei.cmu.edu%2Flibrary%2Fauthor.cfm%3FauthorID%3D4347&amp;psig=AOvVaw1vOAnYDV67GF8KlnByz_FF&amp;ust=1559167694172507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Welcome to ICSE 2020!</a:t>
            </a:r>
          </a:p>
        </p:txBody>
      </p:sp>
    </p:spTree>
    <p:extLst>
      <p:ext uri="{BB962C8B-B14F-4D97-AF65-F5344CB8AC3E}">
        <p14:creationId xmlns:p14="http://schemas.microsoft.com/office/powerpoint/2010/main" val="1874213620"/>
      </p:ext>
    </p:extLst>
  </p:cSld>
  <p:clrMapOvr>
    <a:masterClrMapping/>
  </p:clrMapOvr>
  <p:transition spd="med"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-3628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1" y="1"/>
            <a:ext cx="6857999" cy="513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3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 idx="4294967295"/>
          </p:nvPr>
        </p:nvSpPr>
        <p:spPr>
          <a:xfrm>
            <a:off x="0" y="1485900"/>
            <a:ext cx="9144000" cy="1114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700" b="1" dirty="0"/>
              <a:t>ICSE 2020 General Chairs</a:t>
            </a:r>
            <a:endParaRPr sz="2700" b="1" dirty="0"/>
          </a:p>
        </p:txBody>
      </p:sp>
      <p:pic>
        <p:nvPicPr>
          <p:cNvPr id="3" name="Picture 2" descr="Gregg Rothermel">
            <a:extLst>
              <a:ext uri="{FF2B5EF4-FFF2-40B4-BE49-F238E27FC236}">
                <a16:creationId xmlns:a16="http://schemas.microsoft.com/office/drawing/2014/main" id="{D9B22E0D-2E88-0E42-8EA0-C226EC9F6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024" y="2506914"/>
            <a:ext cx="1244897" cy="15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o-Hwan Bae">
            <a:extLst>
              <a:ext uri="{FF2B5EF4-FFF2-40B4-BE49-F238E27FC236}">
                <a16:creationId xmlns:a16="http://schemas.microsoft.com/office/drawing/2014/main" id="{E6F494D6-6ED5-5D43-A148-0D87E2D9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844" y="2532492"/>
            <a:ext cx="1042545" cy="153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057E5-41D8-DC49-BB55-FA487A83C514}"/>
              </a:ext>
            </a:extLst>
          </p:cNvPr>
          <p:cNvSpPr txBox="1"/>
          <p:nvPr/>
        </p:nvSpPr>
        <p:spPr>
          <a:xfrm>
            <a:off x="3223921" y="3135148"/>
            <a:ext cx="151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Gregg Rothermel</a:t>
            </a:r>
          </a:p>
          <a:p>
            <a:r>
              <a:rPr lang="en-US" sz="1200" dirty="0"/>
              <a:t>General co-Chair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6A67C-606B-D643-95C3-350321188CC8}"/>
              </a:ext>
            </a:extLst>
          </p:cNvPr>
          <p:cNvSpPr txBox="1"/>
          <p:nvPr/>
        </p:nvSpPr>
        <p:spPr>
          <a:xfrm>
            <a:off x="6188472" y="3178702"/>
            <a:ext cx="151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Doo-Hwan Bae</a:t>
            </a:r>
          </a:p>
          <a:p>
            <a:r>
              <a:rPr lang="en-US" sz="1200" dirty="0"/>
              <a:t>General co-Chair</a:t>
            </a:r>
          </a:p>
        </p:txBody>
      </p:sp>
    </p:spTree>
    <p:extLst>
      <p:ext uri="{BB962C8B-B14F-4D97-AF65-F5344CB8AC3E}">
        <p14:creationId xmlns:p14="http://schemas.microsoft.com/office/powerpoint/2010/main" val="2431232421"/>
      </p:ext>
    </p:extLst>
  </p:cSld>
  <p:clrMapOvr>
    <a:masterClrMapping/>
  </p:clrMapOvr>
  <p:transition spd="med" advClick="0" advTm="5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ane Cleland-Huang">
            <a:extLst>
              <a:ext uri="{FF2B5EF4-FFF2-40B4-BE49-F238E27FC236}">
                <a16:creationId xmlns:a16="http://schemas.microsoft.com/office/drawing/2014/main" id="{00954CE8-D0ED-964C-840B-7CCDD914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" y="1028233"/>
            <a:ext cx="458382" cy="45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rko Marinov">
            <a:extLst>
              <a:ext uri="{FF2B5EF4-FFF2-40B4-BE49-F238E27FC236}">
                <a16:creationId xmlns:a16="http://schemas.microsoft.com/office/drawing/2014/main" id="{B631C32D-57C4-C440-87EC-2A5D12AE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0" y="1596834"/>
            <a:ext cx="472345" cy="71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ri Pollock">
            <a:extLst>
              <a:ext uri="{FF2B5EF4-FFF2-40B4-BE49-F238E27FC236}">
                <a16:creationId xmlns:a16="http://schemas.microsoft.com/office/drawing/2014/main" id="{F1A09A8F-DC02-7546-966F-CB572C38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0" y="2405508"/>
            <a:ext cx="458383" cy="6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89729" y="1068197"/>
            <a:ext cx="143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Jane Cleland-Huang</a:t>
            </a:r>
          </a:p>
          <a:p>
            <a:r>
              <a:rPr lang="en-US" sz="900" dirty="0"/>
              <a:t>Program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89729" y="1778855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Darko </a:t>
            </a:r>
            <a:r>
              <a:rPr lang="en-US" sz="900" b="1" dirty="0" err="1"/>
              <a:t>Marinov</a:t>
            </a:r>
            <a:endParaRPr lang="en-US" sz="900" b="1" dirty="0"/>
          </a:p>
          <a:p>
            <a:r>
              <a:rPr lang="en-US" sz="900" dirty="0"/>
              <a:t>Program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491903" y="2499742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Lori Pollock</a:t>
            </a:r>
          </a:p>
          <a:p>
            <a:r>
              <a:rPr lang="en-US" sz="900" dirty="0"/>
              <a:t>Workshops co-Chair</a:t>
            </a:r>
          </a:p>
        </p:txBody>
      </p:sp>
      <p:pic>
        <p:nvPicPr>
          <p:cNvPr id="1038" name="Picture 14" descr="Miryung Kim">
            <a:extLst>
              <a:ext uri="{FF2B5EF4-FFF2-40B4-BE49-F238E27FC236}">
                <a16:creationId xmlns:a16="http://schemas.microsoft.com/office/drawing/2014/main" id="{54493CDD-DB05-BD4C-9D7F-2698E85A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8" y="3134132"/>
            <a:ext cx="489785" cy="5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ei Le">
            <a:extLst>
              <a:ext uri="{FF2B5EF4-FFF2-40B4-BE49-F238E27FC236}">
                <a16:creationId xmlns:a16="http://schemas.microsoft.com/office/drawing/2014/main" id="{B3C1562A-5DD6-4E4D-8656-F21290853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 bwMode="auto">
          <a:xfrm>
            <a:off x="928176" y="3819846"/>
            <a:ext cx="489257" cy="71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eve Cha">
            <a:extLst>
              <a:ext uri="{FF2B5EF4-FFF2-40B4-BE49-F238E27FC236}">
                <a16:creationId xmlns:a16="http://schemas.microsoft.com/office/drawing/2014/main" id="{F23F5C8C-D4D7-EB44-9692-A2B119D14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1"/>
          <a:stretch/>
        </p:blipFill>
        <p:spPr bwMode="auto">
          <a:xfrm>
            <a:off x="3536730" y="1000698"/>
            <a:ext cx="502230" cy="56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ng-Eui Hong">
            <a:extLst>
              <a:ext uri="{FF2B5EF4-FFF2-40B4-BE49-F238E27FC236}">
                <a16:creationId xmlns:a16="http://schemas.microsoft.com/office/drawing/2014/main" id="{80382BF4-EA10-4D4C-8E44-CEB5C276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31" y="1735851"/>
            <a:ext cx="502664" cy="58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yungjeong Lee">
            <a:extLst>
              <a:ext uri="{FF2B5EF4-FFF2-40B4-BE49-F238E27FC236}">
                <a16:creationId xmlns:a16="http://schemas.microsoft.com/office/drawing/2014/main" id="{8F817B22-E6CC-A442-A3C2-E1F05598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31" y="2478959"/>
            <a:ext cx="502229" cy="64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1514670" y="3218485"/>
            <a:ext cx="148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Miryung</a:t>
            </a:r>
            <a:r>
              <a:rPr lang="en-US" sz="900" b="1" dirty="0"/>
              <a:t> Kim</a:t>
            </a:r>
          </a:p>
          <a:p>
            <a:r>
              <a:rPr lang="en-US" sz="900" dirty="0"/>
              <a:t>Workshops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1493025" y="3913582"/>
            <a:ext cx="1167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Wei Le</a:t>
            </a:r>
          </a:p>
          <a:p>
            <a:r>
              <a:rPr lang="en-US" sz="900" dirty="0"/>
              <a:t>Co-Located Events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49052" y="1068197"/>
            <a:ext cx="167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Steve Cha</a:t>
            </a:r>
          </a:p>
          <a:p>
            <a:r>
              <a:rPr lang="en-US" sz="900" dirty="0"/>
              <a:t>Co-Located Events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4149051" y="1767193"/>
            <a:ext cx="14679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Jang-</a:t>
            </a:r>
            <a:r>
              <a:rPr lang="en-US" sz="900" b="1" dirty="0" err="1"/>
              <a:t>Eui</a:t>
            </a:r>
            <a:r>
              <a:rPr lang="en-US" sz="900" b="1" dirty="0"/>
              <a:t> Hong</a:t>
            </a:r>
          </a:p>
          <a:p>
            <a:r>
              <a:rPr lang="en-US" sz="900" dirty="0"/>
              <a:t>Korean Co-Located Events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49052" y="2559709"/>
            <a:ext cx="15463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Byungjeong</a:t>
            </a:r>
            <a:r>
              <a:rPr lang="en-US" sz="900" b="1" dirty="0"/>
              <a:t> Lee</a:t>
            </a:r>
          </a:p>
          <a:p>
            <a:r>
              <a:rPr lang="en-US" sz="900" dirty="0"/>
              <a:t>Korean Co-Located Events co-Chair</a:t>
            </a:r>
          </a:p>
        </p:txBody>
      </p:sp>
      <p:pic>
        <p:nvPicPr>
          <p:cNvPr id="1048" name="Picture 24" descr="Moonzoo Kim">
            <a:extLst>
              <a:ext uri="{FF2B5EF4-FFF2-40B4-BE49-F238E27FC236}">
                <a16:creationId xmlns:a16="http://schemas.microsoft.com/office/drawing/2014/main" id="{A71DB97E-45ED-2D43-9764-529C62CA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3"/>
          <a:stretch/>
        </p:blipFill>
        <p:spPr bwMode="auto">
          <a:xfrm>
            <a:off x="6324545" y="981780"/>
            <a:ext cx="514350" cy="6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illem Visser">
            <a:extLst>
              <a:ext uri="{FF2B5EF4-FFF2-40B4-BE49-F238E27FC236}">
                <a16:creationId xmlns:a16="http://schemas.microsoft.com/office/drawing/2014/main" id="{D6B84113-6581-4845-BAE1-096DF09E9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8"/>
          <a:stretch/>
        </p:blipFill>
        <p:spPr bwMode="auto">
          <a:xfrm>
            <a:off x="6324545" y="2478348"/>
            <a:ext cx="504524" cy="6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hin Yoo">
            <a:extLst>
              <a:ext uri="{FF2B5EF4-FFF2-40B4-BE49-F238E27FC236}">
                <a16:creationId xmlns:a16="http://schemas.microsoft.com/office/drawing/2014/main" id="{5BC2FA13-F7EF-634E-AE7F-DF774749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6"/>
          <a:stretch/>
        </p:blipFill>
        <p:spPr bwMode="auto">
          <a:xfrm>
            <a:off x="6337425" y="1729123"/>
            <a:ext cx="518637" cy="6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-Young Ko">
            <a:extLst>
              <a:ext uri="{FF2B5EF4-FFF2-40B4-BE49-F238E27FC236}">
                <a16:creationId xmlns:a16="http://schemas.microsoft.com/office/drawing/2014/main" id="{BDBE2741-7B33-B241-8B13-EA801C91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31" y="3272986"/>
            <a:ext cx="514589" cy="56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4149052" y="3351751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In-Young </a:t>
            </a:r>
            <a:r>
              <a:rPr lang="en-US" sz="900" b="1" dirty="0" err="1"/>
              <a:t>Ko</a:t>
            </a:r>
            <a:endParaRPr lang="en-US" sz="900" b="1" dirty="0"/>
          </a:p>
          <a:p>
            <a:r>
              <a:rPr lang="en-US" sz="900" dirty="0"/>
              <a:t>Finance 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6985779" y="1118267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Moonzoo</a:t>
            </a:r>
            <a:r>
              <a:rPr lang="en-US" sz="900" b="1" dirty="0"/>
              <a:t> Kim</a:t>
            </a:r>
          </a:p>
          <a:p>
            <a:r>
              <a:rPr lang="en-US" sz="900" dirty="0"/>
              <a:t>SEIP 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6979573" y="1841296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Shin </a:t>
            </a:r>
            <a:r>
              <a:rPr lang="en-US" sz="900" b="1" dirty="0" err="1"/>
              <a:t>Yoo</a:t>
            </a:r>
            <a:endParaRPr lang="en-US" sz="900" b="1" dirty="0"/>
          </a:p>
          <a:p>
            <a:r>
              <a:rPr lang="en-US" sz="900" dirty="0"/>
              <a:t>NIER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6979573" y="2581197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Willem </a:t>
            </a:r>
            <a:r>
              <a:rPr lang="en-US" sz="900" b="1" dirty="0" err="1"/>
              <a:t>Visser</a:t>
            </a:r>
            <a:endParaRPr lang="en-US" sz="900" b="1" dirty="0"/>
          </a:p>
          <a:p>
            <a:r>
              <a:rPr lang="en-US" sz="900" dirty="0"/>
              <a:t>NIER co-Chair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68896E-42D1-FC4C-8F11-11836F04B6F5}"/>
              </a:ext>
            </a:extLst>
          </p:cNvPr>
          <p:cNvSpPr txBox="1"/>
          <p:nvPr/>
        </p:nvSpPr>
        <p:spPr>
          <a:xfrm>
            <a:off x="6979572" y="3272986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Sungwon</a:t>
            </a:r>
            <a:r>
              <a:rPr lang="en-US" sz="900" b="1" dirty="0"/>
              <a:t> Kang</a:t>
            </a:r>
          </a:p>
          <a:p>
            <a:r>
              <a:rPr lang="en-US" sz="900" dirty="0"/>
              <a:t>JSEET Co-Chair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0CB30C-9390-2646-B6F9-2E81B7CDA4E2}"/>
              </a:ext>
            </a:extLst>
          </p:cNvPr>
          <p:cNvSpPr txBox="1"/>
          <p:nvPr/>
        </p:nvSpPr>
        <p:spPr>
          <a:xfrm>
            <a:off x="4149052" y="4052081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Amy </a:t>
            </a:r>
            <a:r>
              <a:rPr lang="en-US" sz="900" b="1" dirty="0" err="1"/>
              <a:t>Ko</a:t>
            </a:r>
            <a:endParaRPr lang="en-US" sz="900" b="1" dirty="0"/>
          </a:p>
          <a:p>
            <a:r>
              <a:rPr lang="en-US" sz="900" dirty="0"/>
              <a:t>JSEET Co-Chair</a:t>
            </a:r>
          </a:p>
        </p:txBody>
      </p:sp>
      <p:pic>
        <p:nvPicPr>
          <p:cNvPr id="38" name="Picture 2" descr="Sungwon Kang">
            <a:extLst>
              <a:ext uri="{FF2B5EF4-FFF2-40B4-BE49-F238E27FC236}">
                <a16:creationId xmlns:a16="http://schemas.microsoft.com/office/drawing/2014/main" id="{ED75DB1E-DC36-6845-B32D-A544510A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48" y="3185069"/>
            <a:ext cx="487916" cy="62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my Ko">
            <a:extLst>
              <a:ext uri="{FF2B5EF4-FFF2-40B4-BE49-F238E27FC236}">
                <a16:creationId xmlns:a16="http://schemas.microsoft.com/office/drawing/2014/main" id="{3F140272-76EC-7549-B732-F06874F6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90" y="4004133"/>
            <a:ext cx="544333" cy="5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192;p34"/>
          <p:cNvSpPr txBox="1">
            <a:spLocks noGrp="1"/>
          </p:cNvSpPr>
          <p:nvPr>
            <p:ph type="title" idx="4294967295"/>
          </p:nvPr>
        </p:nvSpPr>
        <p:spPr>
          <a:xfrm>
            <a:off x="0" y="4646473"/>
            <a:ext cx="9144000" cy="4127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800" b="1" dirty="0"/>
              <a:t>ICSE 2020 Organizing Committee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678355774"/>
      </p:ext>
    </p:extLst>
  </p:cSld>
  <p:clrMapOvr>
    <a:masterClrMapping/>
  </p:clrMapOvr>
  <p:transition spd="med" advClick="0" advTm="1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91749" y="1126457"/>
            <a:ext cx="123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Seok-Won Lee</a:t>
            </a:r>
          </a:p>
          <a:p>
            <a:r>
              <a:rPr lang="en-US" sz="900" dirty="0"/>
              <a:t>SEIS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91749" y="1837115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Anita </a:t>
            </a:r>
            <a:r>
              <a:rPr lang="en-US" sz="900" b="1" dirty="0" err="1"/>
              <a:t>Sarma</a:t>
            </a:r>
            <a:endParaRPr lang="en-US" sz="900" b="1" dirty="0"/>
          </a:p>
          <a:p>
            <a:r>
              <a:rPr lang="en-US" sz="900" dirty="0"/>
              <a:t>SEIS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552554" y="3991101"/>
            <a:ext cx="12001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Sam Malek</a:t>
            </a:r>
          </a:p>
          <a:p>
            <a:r>
              <a:rPr lang="en-US" sz="900" dirty="0"/>
              <a:t>Technical Briefings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59533" y="1107016"/>
            <a:ext cx="12145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Eunjee</a:t>
            </a:r>
            <a:r>
              <a:rPr lang="en-US" sz="900" b="1" dirty="0"/>
              <a:t> Song</a:t>
            </a:r>
          </a:p>
          <a:p>
            <a:r>
              <a:rPr lang="en-US" sz="900" dirty="0"/>
              <a:t>Technical Briefings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4137888" y="1802112"/>
            <a:ext cx="1167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Hyunsook</a:t>
            </a:r>
            <a:r>
              <a:rPr lang="en-US" sz="900" b="1" dirty="0"/>
              <a:t> Do</a:t>
            </a:r>
          </a:p>
          <a:p>
            <a:r>
              <a:rPr lang="en-US" sz="900" dirty="0"/>
              <a:t>Demonstrations  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37888" y="2518460"/>
            <a:ext cx="1167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Tien N. Nguyen</a:t>
            </a:r>
          </a:p>
          <a:p>
            <a:r>
              <a:rPr lang="en-US" sz="900" dirty="0"/>
              <a:t>Demonstrations  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4137888" y="3197431"/>
            <a:ext cx="1167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Tim Menzies</a:t>
            </a:r>
          </a:p>
          <a:p>
            <a:r>
              <a:rPr lang="en-US" sz="900" dirty="0"/>
              <a:t>Artifact Evaluation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59533" y="3970141"/>
            <a:ext cx="1167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Leandro </a:t>
            </a:r>
            <a:r>
              <a:rPr lang="en-US" sz="900" b="1" dirty="0" err="1"/>
              <a:t>Minku</a:t>
            </a:r>
            <a:endParaRPr lang="en-US" sz="900" b="1" dirty="0"/>
          </a:p>
          <a:p>
            <a:r>
              <a:rPr lang="en-US" sz="900" dirty="0"/>
              <a:t>Artifact Evaluation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077384" y="1107016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Collin McMillan</a:t>
            </a:r>
          </a:p>
          <a:p>
            <a:r>
              <a:rPr lang="en-US" sz="900" dirty="0"/>
              <a:t>Poster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055739" y="1802112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Tingting</a:t>
            </a:r>
            <a:r>
              <a:rPr lang="en-US" sz="900" b="1" dirty="0"/>
              <a:t> Yu</a:t>
            </a:r>
          </a:p>
          <a:p>
            <a:r>
              <a:rPr lang="en-US" sz="900" dirty="0"/>
              <a:t>Poster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1551700" y="2524238"/>
            <a:ext cx="12362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Andrian</a:t>
            </a:r>
            <a:r>
              <a:rPr lang="en-US" sz="900" b="1" dirty="0"/>
              <a:t> Marcus</a:t>
            </a:r>
          </a:p>
          <a:p>
            <a:r>
              <a:rPr lang="en-US" sz="900" dirty="0"/>
              <a:t>Journal First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1545493" y="3247268"/>
            <a:ext cx="12424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Mike Papadakis</a:t>
            </a:r>
          </a:p>
          <a:p>
            <a:r>
              <a:rPr lang="en-US" sz="900" dirty="0"/>
              <a:t>Journal First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055739" y="3147044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Ben Hermann</a:t>
            </a:r>
          </a:p>
          <a:p>
            <a:r>
              <a:rPr lang="en-US" sz="900" dirty="0"/>
              <a:t>Registration Chair</a:t>
            </a:r>
          </a:p>
        </p:txBody>
      </p:sp>
      <p:pic>
        <p:nvPicPr>
          <p:cNvPr id="2054" name="Picture 6" descr="Seok-Won Lee">
            <a:extLst>
              <a:ext uri="{FF2B5EF4-FFF2-40B4-BE49-F238E27FC236}">
                <a16:creationId xmlns:a16="http://schemas.microsoft.com/office/drawing/2014/main" id="{49073F2F-7E1E-8442-97F9-BC81DD587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9"/>
          <a:stretch/>
        </p:blipFill>
        <p:spPr bwMode="auto">
          <a:xfrm>
            <a:off x="912939" y="937146"/>
            <a:ext cx="533156" cy="65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ita Sarma">
            <a:extLst>
              <a:ext uri="{FF2B5EF4-FFF2-40B4-BE49-F238E27FC236}">
                <a16:creationId xmlns:a16="http://schemas.microsoft.com/office/drawing/2014/main" id="{56ACC5BF-9858-0E4A-9913-69C84B89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4"/>
          <a:stretch/>
        </p:blipFill>
        <p:spPr bwMode="auto">
          <a:xfrm>
            <a:off x="913846" y="1714958"/>
            <a:ext cx="529144" cy="6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am Malek">
            <a:extLst>
              <a:ext uri="{FF2B5EF4-FFF2-40B4-BE49-F238E27FC236}">
                <a16:creationId xmlns:a16="http://schemas.microsoft.com/office/drawing/2014/main" id="{1BEB50AC-5F7B-FB41-B022-8502217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0"/>
          <a:stretch/>
        </p:blipFill>
        <p:spPr bwMode="auto">
          <a:xfrm>
            <a:off x="912938" y="3961093"/>
            <a:ext cx="527043" cy="58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unjee Song">
            <a:extLst>
              <a:ext uri="{FF2B5EF4-FFF2-40B4-BE49-F238E27FC236}">
                <a16:creationId xmlns:a16="http://schemas.microsoft.com/office/drawing/2014/main" id="{81B2D705-C534-244B-9135-C93868CF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87" y="1050865"/>
            <a:ext cx="534661" cy="58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yunsook Do">
            <a:extLst>
              <a:ext uri="{FF2B5EF4-FFF2-40B4-BE49-F238E27FC236}">
                <a16:creationId xmlns:a16="http://schemas.microsoft.com/office/drawing/2014/main" id="{D21AA639-7D21-2747-BD5F-6044BC935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0"/>
          <a:stretch/>
        </p:blipFill>
        <p:spPr bwMode="auto">
          <a:xfrm>
            <a:off x="3546944" y="1692268"/>
            <a:ext cx="532249" cy="59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ien N. Nguyen">
            <a:extLst>
              <a:ext uri="{FF2B5EF4-FFF2-40B4-BE49-F238E27FC236}">
                <a16:creationId xmlns:a16="http://schemas.microsoft.com/office/drawing/2014/main" id="{3E2D6C17-DD9A-A442-ACE5-0738213B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37" y="2381973"/>
            <a:ext cx="528603" cy="7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im Menzies">
            <a:extLst>
              <a:ext uri="{FF2B5EF4-FFF2-40B4-BE49-F238E27FC236}">
                <a16:creationId xmlns:a16="http://schemas.microsoft.com/office/drawing/2014/main" id="{6A3FB866-07C4-854E-848B-30367C0FB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887" y="3197431"/>
            <a:ext cx="551393" cy="5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eandro Minku">
            <a:extLst>
              <a:ext uri="{FF2B5EF4-FFF2-40B4-BE49-F238E27FC236}">
                <a16:creationId xmlns:a16="http://schemas.microsoft.com/office/drawing/2014/main" id="{B769BAE8-E480-4544-BD46-3B6A9AB57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01" y="3827008"/>
            <a:ext cx="553479" cy="7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ollin McMillan">
            <a:extLst>
              <a:ext uri="{FF2B5EF4-FFF2-40B4-BE49-F238E27FC236}">
                <a16:creationId xmlns:a16="http://schemas.microsoft.com/office/drawing/2014/main" id="{C0650C70-BA10-644F-87DE-50A3062F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85" y="1033969"/>
            <a:ext cx="536635" cy="5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Tingting Yu">
            <a:extLst>
              <a:ext uri="{FF2B5EF4-FFF2-40B4-BE49-F238E27FC236}">
                <a16:creationId xmlns:a16="http://schemas.microsoft.com/office/drawing/2014/main" id="{20BDA433-CD83-FF4F-BFD1-02E111BB0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r="9295"/>
          <a:stretch/>
        </p:blipFill>
        <p:spPr bwMode="auto">
          <a:xfrm>
            <a:off x="6409887" y="1686937"/>
            <a:ext cx="534133" cy="64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Andrian Marcus">
            <a:extLst>
              <a:ext uri="{FF2B5EF4-FFF2-40B4-BE49-F238E27FC236}">
                <a16:creationId xmlns:a16="http://schemas.microsoft.com/office/drawing/2014/main" id="{567EB3E7-53B1-8D4C-AF93-7FB56929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8" y="2428099"/>
            <a:ext cx="524147" cy="58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ike Papadakis">
            <a:extLst>
              <a:ext uri="{FF2B5EF4-FFF2-40B4-BE49-F238E27FC236}">
                <a16:creationId xmlns:a16="http://schemas.microsoft.com/office/drawing/2014/main" id="{727F6C91-D32A-1B4D-A660-6C41B0BE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46" y="3110746"/>
            <a:ext cx="526136" cy="7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Ben Hermann">
            <a:extLst>
              <a:ext uri="{FF2B5EF4-FFF2-40B4-BE49-F238E27FC236}">
                <a16:creationId xmlns:a16="http://schemas.microsoft.com/office/drawing/2014/main" id="{D7D683E0-1112-CC41-B255-AEC88578C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3"/>
          <a:stretch/>
        </p:blipFill>
        <p:spPr bwMode="auto">
          <a:xfrm>
            <a:off x="6407385" y="3033530"/>
            <a:ext cx="536635" cy="63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622E11-B188-464E-8FE9-E395F958B420}"/>
              </a:ext>
            </a:extLst>
          </p:cNvPr>
          <p:cNvSpPr txBox="1"/>
          <p:nvPr/>
        </p:nvSpPr>
        <p:spPr>
          <a:xfrm>
            <a:off x="7077755" y="2439407"/>
            <a:ext cx="140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Xiangyu</a:t>
            </a:r>
            <a:r>
              <a:rPr lang="en-US" sz="900" b="1" dirty="0"/>
              <a:t> Zhang</a:t>
            </a:r>
          </a:p>
          <a:p>
            <a:r>
              <a:rPr lang="en-US" sz="900" dirty="0"/>
              <a:t>Track Scheduling Chair</a:t>
            </a:r>
          </a:p>
        </p:txBody>
      </p:sp>
      <p:pic>
        <p:nvPicPr>
          <p:cNvPr id="49" name="Picture 32" descr="Xiangyu Zhang">
            <a:extLst>
              <a:ext uri="{FF2B5EF4-FFF2-40B4-BE49-F238E27FC236}">
                <a16:creationId xmlns:a16="http://schemas.microsoft.com/office/drawing/2014/main" id="{F86717BE-085F-E148-A330-E8158512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85" y="2383851"/>
            <a:ext cx="540304" cy="5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74E942-CA61-2C46-9331-2BA879941058}"/>
              </a:ext>
            </a:extLst>
          </p:cNvPr>
          <p:cNvSpPr txBox="1"/>
          <p:nvPr/>
        </p:nvSpPr>
        <p:spPr>
          <a:xfrm>
            <a:off x="7055740" y="3925577"/>
            <a:ext cx="123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Yeong-Seok </a:t>
            </a:r>
            <a:r>
              <a:rPr lang="en-US" sz="900" b="1" dirty="0" err="1"/>
              <a:t>Seo</a:t>
            </a:r>
            <a:endParaRPr lang="en-US" sz="900" b="1" dirty="0"/>
          </a:p>
          <a:p>
            <a:r>
              <a:rPr lang="en-US" sz="900" dirty="0"/>
              <a:t>Exhibitions Chair</a:t>
            </a:r>
          </a:p>
        </p:txBody>
      </p:sp>
      <p:pic>
        <p:nvPicPr>
          <p:cNvPr id="51" name="Picture 34" descr="Yeong-Seok Seo">
            <a:extLst>
              <a:ext uri="{FF2B5EF4-FFF2-40B4-BE49-F238E27FC236}">
                <a16:creationId xmlns:a16="http://schemas.microsoft.com/office/drawing/2014/main" id="{C088847D-6688-0044-91EC-B808F8B1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84" y="3858216"/>
            <a:ext cx="536636" cy="53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3FBC01D8-1352-5541-894F-8BEC193846BA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ICSE 2020 Organizing Committee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0197849"/>
      </p:ext>
    </p:extLst>
  </p:cSld>
  <p:clrMapOvr>
    <a:masterClrMapping/>
  </p:clrMapOvr>
  <p:transition spd="med" advClick="0" advTm="1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417729" y="1107017"/>
            <a:ext cx="1514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Mauro </a:t>
            </a:r>
            <a:r>
              <a:rPr lang="en-US" sz="900" b="1" dirty="0" err="1"/>
              <a:t>Pezze</a:t>
            </a:r>
            <a:endParaRPr lang="en-US" sz="900" b="1" dirty="0"/>
          </a:p>
          <a:p>
            <a:r>
              <a:rPr lang="en-US" sz="900" dirty="0"/>
              <a:t>New Faculty Symposium Co-Chair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417729" y="1849764"/>
            <a:ext cx="1514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Mary Lou </a:t>
            </a:r>
            <a:r>
              <a:rPr lang="en-US" sz="900" b="1" dirty="0" err="1"/>
              <a:t>Soffa</a:t>
            </a:r>
            <a:endParaRPr lang="en-US" sz="900" b="1" dirty="0"/>
          </a:p>
          <a:p>
            <a:r>
              <a:rPr lang="en-US" sz="900" dirty="0"/>
              <a:t>New Faculty Symposium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17729" y="2551342"/>
            <a:ext cx="1403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Lionel Briand</a:t>
            </a:r>
          </a:p>
          <a:p>
            <a:r>
              <a:rPr lang="en-US" sz="900" dirty="0"/>
              <a:t>Doctoral Symposium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17729" y="3262000"/>
            <a:ext cx="14038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Gail Murphy</a:t>
            </a:r>
          </a:p>
          <a:p>
            <a:r>
              <a:rPr lang="en-US" sz="900" dirty="0"/>
              <a:t>Doctoral Symposium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419903" y="3982887"/>
            <a:ext cx="1584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Andrew </a:t>
            </a:r>
            <a:r>
              <a:rPr lang="en-US" sz="900" b="1" dirty="0" err="1"/>
              <a:t>Begel</a:t>
            </a:r>
            <a:endParaRPr lang="en-US" sz="900" b="1" dirty="0"/>
          </a:p>
          <a:p>
            <a:r>
              <a:rPr lang="en-US" sz="900" dirty="0"/>
              <a:t>Student Research Competition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59533" y="1107016"/>
            <a:ext cx="14509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Junbeom</a:t>
            </a:r>
            <a:r>
              <a:rPr lang="en-US" sz="900" b="1" dirty="0"/>
              <a:t> </a:t>
            </a:r>
            <a:r>
              <a:rPr lang="en-US" sz="900" b="1" dirty="0" err="1"/>
              <a:t>Yoo</a:t>
            </a:r>
            <a:endParaRPr lang="en-US" sz="900" b="1" dirty="0"/>
          </a:p>
          <a:p>
            <a:r>
              <a:rPr lang="en-US" sz="900" dirty="0"/>
              <a:t>Student Research Competition co-Chair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4137888" y="1802112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Alessandro </a:t>
            </a:r>
            <a:r>
              <a:rPr lang="en-US" sz="900" b="1" dirty="0" err="1"/>
              <a:t>Orso</a:t>
            </a:r>
            <a:endParaRPr lang="en-US" sz="900" b="1" dirty="0"/>
          </a:p>
          <a:p>
            <a:r>
              <a:rPr lang="en-US" sz="900" dirty="0"/>
              <a:t>Awards 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37887" y="2518460"/>
            <a:ext cx="133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William G.J. </a:t>
            </a:r>
            <a:r>
              <a:rPr lang="en-US" sz="900" b="1" dirty="0" err="1"/>
              <a:t>Halfond</a:t>
            </a:r>
            <a:endParaRPr lang="en-US" sz="900" b="1" dirty="0"/>
          </a:p>
          <a:p>
            <a:r>
              <a:rPr lang="en-US" sz="900" dirty="0"/>
              <a:t>Proceedings co-Chair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AC01D-7031-8F49-A1D5-5ED6C9722275}"/>
              </a:ext>
            </a:extLst>
          </p:cNvPr>
          <p:cNvSpPr txBox="1"/>
          <p:nvPr/>
        </p:nvSpPr>
        <p:spPr>
          <a:xfrm>
            <a:off x="4137888" y="3197431"/>
            <a:ext cx="12362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René Just</a:t>
            </a:r>
          </a:p>
          <a:p>
            <a:r>
              <a:rPr lang="en-US" sz="900" dirty="0"/>
              <a:t>Proceedings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84833" y="3964518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Milos </a:t>
            </a:r>
            <a:r>
              <a:rPr lang="en-US" sz="900" b="1" dirty="0" err="1"/>
              <a:t>Gligoric</a:t>
            </a:r>
            <a:endParaRPr lang="en-US" sz="900" b="1" dirty="0"/>
          </a:p>
          <a:p>
            <a:r>
              <a:rPr lang="en-US" sz="900" dirty="0"/>
              <a:t>Web co-Chair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031664" y="1107016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Shin Hong</a:t>
            </a:r>
          </a:p>
          <a:p>
            <a:r>
              <a:rPr lang="en-US" sz="900" dirty="0"/>
              <a:t>Web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010019" y="1802112"/>
            <a:ext cx="141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Lingming</a:t>
            </a:r>
            <a:r>
              <a:rPr lang="en-US" sz="900" b="1" dirty="0"/>
              <a:t> Zhang</a:t>
            </a:r>
          </a:p>
          <a:p>
            <a:r>
              <a:rPr lang="en-US" sz="900" dirty="0"/>
              <a:t>Social Media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7010019" y="2518460"/>
            <a:ext cx="141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Donghwan</a:t>
            </a:r>
            <a:r>
              <a:rPr lang="en-US" sz="900" b="1" dirty="0"/>
              <a:t> Shin</a:t>
            </a:r>
          </a:p>
          <a:p>
            <a:r>
              <a:rPr lang="en-US" sz="900" dirty="0"/>
              <a:t>Social Media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7003813" y="3241489"/>
            <a:ext cx="124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Prem</a:t>
            </a:r>
            <a:r>
              <a:rPr lang="en-US" sz="900" b="1" dirty="0"/>
              <a:t> </a:t>
            </a:r>
            <a:r>
              <a:rPr lang="en-US" sz="900" b="1" dirty="0" err="1"/>
              <a:t>Devanbu</a:t>
            </a:r>
            <a:endParaRPr lang="en-US" sz="900" b="1" dirty="0"/>
          </a:p>
          <a:p>
            <a:r>
              <a:rPr lang="en-US" sz="900" dirty="0"/>
              <a:t>MIP Award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7031664" y="3964518"/>
            <a:ext cx="131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Sebastian </a:t>
            </a:r>
            <a:r>
              <a:rPr lang="en-US" sz="900" b="1" dirty="0" err="1"/>
              <a:t>Uchitel</a:t>
            </a:r>
            <a:endParaRPr lang="en-US" sz="900" b="1" dirty="0"/>
          </a:p>
          <a:p>
            <a:r>
              <a:rPr lang="en-US" sz="900" dirty="0"/>
              <a:t>MIP Award co-Chair</a:t>
            </a:r>
          </a:p>
        </p:txBody>
      </p:sp>
      <p:pic>
        <p:nvPicPr>
          <p:cNvPr id="3074" name="Picture 2" descr="Mauro Pezze">
            <a:extLst>
              <a:ext uri="{FF2B5EF4-FFF2-40B4-BE49-F238E27FC236}">
                <a16:creationId xmlns:a16="http://schemas.microsoft.com/office/drawing/2014/main" id="{794229EB-6B76-1542-9EB4-02363107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43" y="1094041"/>
            <a:ext cx="548786" cy="54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y Lou Soffa">
            <a:extLst>
              <a:ext uri="{FF2B5EF4-FFF2-40B4-BE49-F238E27FC236}">
                <a16:creationId xmlns:a16="http://schemas.microsoft.com/office/drawing/2014/main" id="{8424ED02-8E69-B14C-9B27-5C8DEA230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68"/>
          <a:stretch/>
        </p:blipFill>
        <p:spPr bwMode="auto">
          <a:xfrm>
            <a:off x="868528" y="1762159"/>
            <a:ext cx="539109" cy="65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onel Briand">
            <a:extLst>
              <a:ext uri="{FF2B5EF4-FFF2-40B4-BE49-F238E27FC236}">
                <a16:creationId xmlns:a16="http://schemas.microsoft.com/office/drawing/2014/main" id="{ADA5CC79-FE25-274A-AEB2-1D6417D24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86"/>
          <a:stretch/>
        </p:blipFill>
        <p:spPr bwMode="auto">
          <a:xfrm>
            <a:off x="873602" y="2528724"/>
            <a:ext cx="530743" cy="63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ail Murphy">
            <a:extLst>
              <a:ext uri="{FF2B5EF4-FFF2-40B4-BE49-F238E27FC236}">
                <a16:creationId xmlns:a16="http://schemas.microsoft.com/office/drawing/2014/main" id="{C65D443F-3A3A-1A49-B3EC-8F4F74D2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0" y="3272760"/>
            <a:ext cx="554248" cy="5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ndrew Begel">
            <a:extLst>
              <a:ext uri="{FF2B5EF4-FFF2-40B4-BE49-F238E27FC236}">
                <a16:creationId xmlns:a16="http://schemas.microsoft.com/office/drawing/2014/main" id="{1A0F6EB0-D32C-8D4E-BDE0-3F1E2974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0" y="3898991"/>
            <a:ext cx="595617" cy="5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Junbeom Yoo">
            <a:extLst>
              <a:ext uri="{FF2B5EF4-FFF2-40B4-BE49-F238E27FC236}">
                <a16:creationId xmlns:a16="http://schemas.microsoft.com/office/drawing/2014/main" id="{7998D600-6C2D-8B48-BD01-85D0048D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2" y="1033969"/>
            <a:ext cx="569934" cy="56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essandro Orso">
            <a:extLst>
              <a:ext uri="{FF2B5EF4-FFF2-40B4-BE49-F238E27FC236}">
                <a16:creationId xmlns:a16="http://schemas.microsoft.com/office/drawing/2014/main" id="{D78F8ACF-13C1-144B-9931-4E86013E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2" y="1700160"/>
            <a:ext cx="593849" cy="5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William G.J. Halfond">
            <a:extLst>
              <a:ext uri="{FF2B5EF4-FFF2-40B4-BE49-F238E27FC236}">
                <a16:creationId xmlns:a16="http://schemas.microsoft.com/office/drawing/2014/main" id="{B4020306-ED98-FA4F-8610-25C34A08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47" y="2416100"/>
            <a:ext cx="648101" cy="6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né Just">
            <a:extLst>
              <a:ext uri="{FF2B5EF4-FFF2-40B4-BE49-F238E27FC236}">
                <a16:creationId xmlns:a16="http://schemas.microsoft.com/office/drawing/2014/main" id="{3AD4E35B-D4AB-774D-915B-5FF5D6565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800" y="3158507"/>
            <a:ext cx="629577" cy="6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Milos Gligoric">
            <a:extLst>
              <a:ext uri="{FF2B5EF4-FFF2-40B4-BE49-F238E27FC236}">
                <a16:creationId xmlns:a16="http://schemas.microsoft.com/office/drawing/2014/main" id="{D6E1963C-3AC9-2542-BD70-99A96D6A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2" y="3909117"/>
            <a:ext cx="621271" cy="6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hin Hong">
            <a:extLst>
              <a:ext uri="{FF2B5EF4-FFF2-40B4-BE49-F238E27FC236}">
                <a16:creationId xmlns:a16="http://schemas.microsoft.com/office/drawing/2014/main" id="{860480C8-90FA-A94B-B819-2EFA95A8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1032205"/>
            <a:ext cx="559559" cy="55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Lingming Zhang">
            <a:extLst>
              <a:ext uri="{FF2B5EF4-FFF2-40B4-BE49-F238E27FC236}">
                <a16:creationId xmlns:a16="http://schemas.microsoft.com/office/drawing/2014/main" id="{162A05BF-1EDF-CB48-AFFE-9FA0BD75F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5"/>
          <a:stretch/>
        </p:blipFill>
        <p:spPr bwMode="auto">
          <a:xfrm>
            <a:off x="6379663" y="1677744"/>
            <a:ext cx="558707" cy="65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Donghwan Shin">
            <a:extLst>
              <a:ext uri="{FF2B5EF4-FFF2-40B4-BE49-F238E27FC236}">
                <a16:creationId xmlns:a16="http://schemas.microsoft.com/office/drawing/2014/main" id="{549F290C-604D-8144-A2BB-B530F41FC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2425361"/>
            <a:ext cx="605870" cy="60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rem Devanbu">
            <a:extLst>
              <a:ext uri="{FF2B5EF4-FFF2-40B4-BE49-F238E27FC236}">
                <a16:creationId xmlns:a16="http://schemas.microsoft.com/office/drawing/2014/main" id="{ADB0D9B8-CC81-E549-99D5-A5D003AF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3124891"/>
            <a:ext cx="621857" cy="62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Sebastian Uchitel">
            <a:extLst>
              <a:ext uri="{FF2B5EF4-FFF2-40B4-BE49-F238E27FC236}">
                <a16:creationId xmlns:a16="http://schemas.microsoft.com/office/drawing/2014/main" id="{7424AB73-42C3-B942-9CFB-EA441A5D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63" y="3857172"/>
            <a:ext cx="610463" cy="6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48929D17-1E29-4746-9CB5-7988ECDDD2B1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ICSE 2020 Organizing Committee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48425644"/>
      </p:ext>
    </p:extLst>
  </p:cSld>
  <p:clrMapOvr>
    <a:masterClrMapping/>
  </p:clrMapOvr>
  <p:transition spd="med" advClick="0" advTm="1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428946" y="1113725"/>
            <a:ext cx="123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Michael </a:t>
            </a:r>
            <a:r>
              <a:rPr lang="en-US" sz="900" b="1" dirty="0" err="1"/>
              <a:t>Vierhauser</a:t>
            </a:r>
            <a:endParaRPr lang="en-US" sz="900" b="1" dirty="0"/>
          </a:p>
          <a:p>
            <a:r>
              <a:rPr lang="en-US" sz="900" dirty="0"/>
              <a:t>Submissions Chair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458799" y="1677670"/>
            <a:ext cx="12368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Sang </a:t>
            </a:r>
            <a:r>
              <a:rPr lang="en-US" sz="900" b="1" dirty="0" err="1"/>
              <a:t>Kil</a:t>
            </a:r>
            <a:r>
              <a:rPr lang="en-US" sz="900" b="1" dirty="0"/>
              <a:t> Cha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428946" y="2344175"/>
            <a:ext cx="12368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José Miguel Rojas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429535" y="3069120"/>
            <a:ext cx="12023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Hamid Bagheri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413372" y="3724577"/>
            <a:ext cx="12346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Carolyn Seaman</a:t>
            </a:r>
          </a:p>
          <a:p>
            <a:r>
              <a:rPr lang="en-US" sz="900" dirty="0"/>
              <a:t>Student Volunteer co-Chair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33171" y="1090389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Jongmoon</a:t>
            </a:r>
            <a:r>
              <a:rPr lang="en-US" sz="900" b="1" dirty="0"/>
              <a:t> </a:t>
            </a:r>
            <a:r>
              <a:rPr lang="en-US" sz="900" b="1" dirty="0" err="1"/>
              <a:t>Baik</a:t>
            </a:r>
            <a:endParaRPr lang="en-US" sz="900" b="1" dirty="0"/>
          </a:p>
          <a:p>
            <a:r>
              <a:rPr lang="en-US" sz="900" dirty="0"/>
              <a:t>Sponsorship Chair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78D33-E382-BE41-B3CC-28816680F551}"/>
              </a:ext>
            </a:extLst>
          </p:cNvPr>
          <p:cNvSpPr txBox="1"/>
          <p:nvPr/>
        </p:nvSpPr>
        <p:spPr>
          <a:xfrm>
            <a:off x="4143992" y="1732011"/>
            <a:ext cx="1167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Yunja</a:t>
            </a:r>
            <a:r>
              <a:rPr lang="en-US" sz="900" b="1" dirty="0"/>
              <a:t> Choi</a:t>
            </a:r>
          </a:p>
          <a:p>
            <a:r>
              <a:rPr lang="en-US" sz="900" dirty="0"/>
              <a:t>Student Mentoring Workshop co-Chair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33171" y="2444254"/>
            <a:ext cx="12362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Christian </a:t>
            </a:r>
            <a:r>
              <a:rPr lang="en-US" sz="900" b="1" dirty="0" err="1"/>
              <a:t>Kästner</a:t>
            </a:r>
            <a:endParaRPr lang="en-US" sz="900" b="1" dirty="0"/>
          </a:p>
          <a:p>
            <a:r>
              <a:rPr lang="en-US" sz="900" dirty="0"/>
              <a:t>Student Mentoring Workshop co-Chair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43993" y="3946689"/>
            <a:ext cx="132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Sandeep </a:t>
            </a:r>
            <a:r>
              <a:rPr lang="en-US" sz="900" b="1" dirty="0" err="1"/>
              <a:t>Kuttal</a:t>
            </a:r>
            <a:endParaRPr lang="en-US" sz="900" b="1" dirty="0"/>
          </a:p>
          <a:p>
            <a:r>
              <a:rPr lang="en-US" sz="900" dirty="0"/>
              <a:t>Travel Grants Chair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6972162" y="1090389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Kyungmin</a:t>
            </a:r>
            <a:r>
              <a:rPr lang="en-US" sz="900" b="1" dirty="0"/>
              <a:t> Bae</a:t>
            </a:r>
          </a:p>
          <a:p>
            <a:r>
              <a:rPr lang="en-US" sz="900" dirty="0"/>
              <a:t>Publicity co-Chair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6972162" y="1826404"/>
            <a:ext cx="12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Eunjong</a:t>
            </a:r>
            <a:r>
              <a:rPr lang="en-US" sz="900" b="1" dirty="0"/>
              <a:t> Choi</a:t>
            </a:r>
          </a:p>
          <a:p>
            <a:r>
              <a:rPr lang="en-US" sz="900" dirty="0"/>
              <a:t>Publicity co-Chair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E1E001-B935-4D45-9AD3-A6C14E0284A5}"/>
              </a:ext>
            </a:extLst>
          </p:cNvPr>
          <p:cNvSpPr txBox="1"/>
          <p:nvPr/>
        </p:nvSpPr>
        <p:spPr>
          <a:xfrm>
            <a:off x="6972162" y="2596110"/>
            <a:ext cx="12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Miran</a:t>
            </a:r>
            <a:r>
              <a:rPr lang="en-US" sz="900" b="1" dirty="0"/>
              <a:t> Lee</a:t>
            </a:r>
          </a:p>
          <a:p>
            <a:r>
              <a:rPr lang="en-US" sz="900" dirty="0"/>
              <a:t>Publicity co-Chair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1F04C2-B2F5-C14E-890B-0A297C005956}"/>
              </a:ext>
            </a:extLst>
          </p:cNvPr>
          <p:cNvSpPr txBox="1"/>
          <p:nvPr/>
        </p:nvSpPr>
        <p:spPr>
          <a:xfrm>
            <a:off x="6972162" y="3249741"/>
            <a:ext cx="124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Reda </a:t>
            </a:r>
            <a:r>
              <a:rPr lang="en-US" sz="900" b="1" dirty="0" err="1"/>
              <a:t>Bendraou</a:t>
            </a:r>
            <a:endParaRPr lang="en-US" sz="900" b="1" dirty="0"/>
          </a:p>
          <a:p>
            <a:r>
              <a:rPr lang="en-US" sz="900" dirty="0"/>
              <a:t>Publicity co-Chair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2383D-C84A-F44D-B4EB-A0F8BCF7B3D2}"/>
              </a:ext>
            </a:extLst>
          </p:cNvPr>
          <p:cNvSpPr txBox="1"/>
          <p:nvPr/>
        </p:nvSpPr>
        <p:spPr>
          <a:xfrm>
            <a:off x="6973236" y="3977033"/>
            <a:ext cx="1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John L. Singleton</a:t>
            </a:r>
          </a:p>
          <a:p>
            <a:r>
              <a:rPr lang="en-US" sz="900" dirty="0"/>
              <a:t>Publicity co-Chair</a:t>
            </a:r>
          </a:p>
        </p:txBody>
      </p:sp>
      <p:pic>
        <p:nvPicPr>
          <p:cNvPr id="4098" name="Picture 2" descr="Michael Vierhauser">
            <a:extLst>
              <a:ext uri="{FF2B5EF4-FFF2-40B4-BE49-F238E27FC236}">
                <a16:creationId xmlns:a16="http://schemas.microsoft.com/office/drawing/2014/main" id="{3BE87AF0-3E45-B348-9F8B-45618091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84" y="1032319"/>
            <a:ext cx="545501" cy="54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mid Bagheri">
            <a:extLst>
              <a:ext uri="{FF2B5EF4-FFF2-40B4-BE49-F238E27FC236}">
                <a16:creationId xmlns:a16="http://schemas.microsoft.com/office/drawing/2014/main" id="{544F6730-1522-A540-88B6-2E72AA2B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" y="3129688"/>
            <a:ext cx="577007" cy="5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ng Kil Cha">
            <a:extLst>
              <a:ext uri="{FF2B5EF4-FFF2-40B4-BE49-F238E27FC236}">
                <a16:creationId xmlns:a16="http://schemas.microsoft.com/office/drawing/2014/main" id="{AD37F0D9-BCA9-0441-99AD-6D5ED4D4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0" y="1752307"/>
            <a:ext cx="580179" cy="58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osé Miguel Rojas">
            <a:extLst>
              <a:ext uri="{FF2B5EF4-FFF2-40B4-BE49-F238E27FC236}">
                <a16:creationId xmlns:a16="http://schemas.microsoft.com/office/drawing/2014/main" id="{1BBE9287-68F0-5C4F-8841-FD5A927C2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3" y="2438310"/>
            <a:ext cx="575970" cy="5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arolyn Seaman">
            <a:extLst>
              <a:ext uri="{FF2B5EF4-FFF2-40B4-BE49-F238E27FC236}">
                <a16:creationId xmlns:a16="http://schemas.microsoft.com/office/drawing/2014/main" id="{C3DE9846-61F7-2046-829C-B4441242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0" y="3853061"/>
            <a:ext cx="562527" cy="5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Jongmoon Baik">
            <a:extLst>
              <a:ext uri="{FF2B5EF4-FFF2-40B4-BE49-F238E27FC236}">
                <a16:creationId xmlns:a16="http://schemas.microsoft.com/office/drawing/2014/main" id="{100B7CEE-8D29-9E41-AFF1-2E1FDD2B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859" y="1003780"/>
            <a:ext cx="571457" cy="57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Yunja Choi">
            <a:extLst>
              <a:ext uri="{FF2B5EF4-FFF2-40B4-BE49-F238E27FC236}">
                <a16:creationId xmlns:a16="http://schemas.microsoft.com/office/drawing/2014/main" id="{4AAFEC64-4335-5747-8800-7E40CE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401" y="1687650"/>
            <a:ext cx="592372" cy="5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hristian Kästner">
            <a:extLst>
              <a:ext uri="{FF2B5EF4-FFF2-40B4-BE49-F238E27FC236}">
                <a16:creationId xmlns:a16="http://schemas.microsoft.com/office/drawing/2014/main" id="{F62754A6-66D2-F940-A4A3-B096D9F6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/>
          <a:stretch/>
        </p:blipFill>
        <p:spPr bwMode="auto">
          <a:xfrm>
            <a:off x="3513165" y="2368701"/>
            <a:ext cx="577798" cy="6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hane McIntosh">
            <a:extLst>
              <a:ext uri="{FF2B5EF4-FFF2-40B4-BE49-F238E27FC236}">
                <a16:creationId xmlns:a16="http://schemas.microsoft.com/office/drawing/2014/main" id="{A03DD5C9-832D-1746-89C9-D68D366C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896" y="3122965"/>
            <a:ext cx="635720" cy="63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150524" y="3186909"/>
            <a:ext cx="1167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Shane McIntosh</a:t>
            </a:r>
          </a:p>
          <a:p>
            <a:r>
              <a:rPr lang="en-US" sz="900" dirty="0"/>
              <a:t>Student Mentoring Workshop co-Chair</a:t>
            </a:r>
          </a:p>
        </p:txBody>
      </p:sp>
      <p:pic>
        <p:nvPicPr>
          <p:cNvPr id="4116" name="Picture 20" descr="Sandeep Kuttal">
            <a:extLst>
              <a:ext uri="{FF2B5EF4-FFF2-40B4-BE49-F238E27FC236}">
                <a16:creationId xmlns:a16="http://schemas.microsoft.com/office/drawing/2014/main" id="{860C1E88-B334-284A-B588-70114D978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21" y="3846416"/>
            <a:ext cx="626495" cy="62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Kyungmin Bae">
            <a:extLst>
              <a:ext uri="{FF2B5EF4-FFF2-40B4-BE49-F238E27FC236}">
                <a16:creationId xmlns:a16="http://schemas.microsoft.com/office/drawing/2014/main" id="{9BD9F280-3DDA-9947-AF20-597CF9B8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746" y="1001731"/>
            <a:ext cx="563027" cy="56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Eunjong Choi">
            <a:extLst>
              <a:ext uri="{FF2B5EF4-FFF2-40B4-BE49-F238E27FC236}">
                <a16:creationId xmlns:a16="http://schemas.microsoft.com/office/drawing/2014/main" id="{A05856D9-31B6-7B43-9A51-B0CC8380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52" y="1715027"/>
            <a:ext cx="592087" cy="5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Miran Lee">
            <a:extLst>
              <a:ext uri="{FF2B5EF4-FFF2-40B4-BE49-F238E27FC236}">
                <a16:creationId xmlns:a16="http://schemas.microsoft.com/office/drawing/2014/main" id="{F04CA5BF-A96F-C84E-914C-5BAC2FB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12" y="2400281"/>
            <a:ext cx="622364" cy="6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Reda Bendraou">
            <a:extLst>
              <a:ext uri="{FF2B5EF4-FFF2-40B4-BE49-F238E27FC236}">
                <a16:creationId xmlns:a16="http://schemas.microsoft.com/office/drawing/2014/main" id="{CB25C54E-69A7-8C4D-BC10-88759254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636" y="3114042"/>
            <a:ext cx="640730" cy="6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John L. Singleton">
            <a:extLst>
              <a:ext uri="{FF2B5EF4-FFF2-40B4-BE49-F238E27FC236}">
                <a16:creationId xmlns:a16="http://schemas.microsoft.com/office/drawing/2014/main" id="{6110054C-6AFF-314D-94D6-2601827BF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80" y="3864647"/>
            <a:ext cx="622058" cy="62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92;p34">
            <a:extLst>
              <a:ext uri="{FF2B5EF4-FFF2-40B4-BE49-F238E27FC236}">
                <a16:creationId xmlns:a16="http://schemas.microsoft.com/office/drawing/2014/main" id="{53F4F255-F344-DF41-9100-BAB43B970BD4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ICSE 2020 Organizing Committee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83283155"/>
      </p:ext>
    </p:extLst>
  </p:cSld>
  <p:clrMapOvr>
    <a:masterClrMapping/>
  </p:clrMapOvr>
  <p:transition spd="med" advClick="0" advTm="1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5244B6-70AC-EF4E-A49E-D80487DAC02C}"/>
              </a:ext>
            </a:extLst>
          </p:cNvPr>
          <p:cNvSpPr txBox="1"/>
          <p:nvPr/>
        </p:nvSpPr>
        <p:spPr>
          <a:xfrm>
            <a:off x="1361445" y="1061557"/>
            <a:ext cx="167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Kihong</a:t>
            </a:r>
            <a:r>
              <a:rPr lang="en-US" sz="900" b="1" dirty="0"/>
              <a:t> </a:t>
            </a:r>
            <a:r>
              <a:rPr lang="en-US" sz="900" b="1" dirty="0" err="1"/>
              <a:t>Heo</a:t>
            </a:r>
            <a:endParaRPr lang="en-US" sz="900" b="1" dirty="0"/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37B-FDCA-FF4B-8751-FF80ED4644C7}"/>
              </a:ext>
            </a:extLst>
          </p:cNvPr>
          <p:cNvSpPr txBox="1"/>
          <p:nvPr/>
        </p:nvSpPr>
        <p:spPr>
          <a:xfrm>
            <a:off x="1352561" y="1752508"/>
            <a:ext cx="168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Sebastian </a:t>
            </a:r>
            <a:r>
              <a:rPr lang="en-US" sz="900" b="1" dirty="0" err="1"/>
              <a:t>Proksch</a:t>
            </a:r>
            <a:endParaRPr lang="en-US" sz="900" b="1" dirty="0"/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28E3-49EB-5944-8E16-BFEF8C76D7F4}"/>
              </a:ext>
            </a:extLst>
          </p:cNvPr>
          <p:cNvSpPr txBox="1"/>
          <p:nvPr/>
        </p:nvSpPr>
        <p:spPr>
          <a:xfrm>
            <a:off x="1324447" y="2452313"/>
            <a:ext cx="16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Iftekhar Ahmed</a:t>
            </a:r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BFC61-DEBF-6747-BA74-9B27D33EC508}"/>
              </a:ext>
            </a:extLst>
          </p:cNvPr>
          <p:cNvSpPr txBox="1"/>
          <p:nvPr/>
        </p:nvSpPr>
        <p:spPr>
          <a:xfrm>
            <a:off x="1324447" y="3180512"/>
            <a:ext cx="16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Oscar </a:t>
            </a:r>
            <a:r>
              <a:rPr lang="en-US" sz="900" b="1" dirty="0" err="1"/>
              <a:t>Dieste</a:t>
            </a:r>
            <a:endParaRPr lang="en-US" sz="900" b="1" dirty="0"/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2392-4277-FD48-8774-C383ED80BF07}"/>
              </a:ext>
            </a:extLst>
          </p:cNvPr>
          <p:cNvSpPr txBox="1"/>
          <p:nvPr/>
        </p:nvSpPr>
        <p:spPr>
          <a:xfrm>
            <a:off x="1308872" y="3877241"/>
            <a:ext cx="17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Xin Peng</a:t>
            </a:r>
          </a:p>
          <a:p>
            <a:r>
              <a:rPr lang="en-US" sz="900" dirty="0"/>
              <a:t>Regional Live! Team Leader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45E57-D61F-9E4B-8BB3-D28C338054D0}"/>
              </a:ext>
            </a:extLst>
          </p:cNvPr>
          <p:cNvSpPr txBox="1"/>
          <p:nvPr/>
        </p:nvSpPr>
        <p:spPr>
          <a:xfrm>
            <a:off x="4143993" y="1079507"/>
            <a:ext cx="1214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David Shepherd</a:t>
            </a:r>
          </a:p>
          <a:p>
            <a:r>
              <a:rPr lang="en-US" sz="900" dirty="0"/>
              <a:t>Social Events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AFEF56-96FB-834F-A676-D3F00D80870E}"/>
              </a:ext>
            </a:extLst>
          </p:cNvPr>
          <p:cNvSpPr txBox="1"/>
          <p:nvPr/>
        </p:nvSpPr>
        <p:spPr>
          <a:xfrm>
            <a:off x="4143993" y="2386041"/>
            <a:ext cx="123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Paris </a:t>
            </a:r>
            <a:r>
              <a:rPr lang="en-US" sz="900" b="1" dirty="0" err="1"/>
              <a:t>Avgeriou</a:t>
            </a:r>
            <a:endParaRPr lang="en-US" sz="900" b="1" dirty="0"/>
          </a:p>
          <a:p>
            <a:r>
              <a:rPr lang="en-US" sz="900" dirty="0"/>
              <a:t>Social Events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D335E1-A2E6-9240-8E1E-B8570393EB0D}"/>
              </a:ext>
            </a:extLst>
          </p:cNvPr>
          <p:cNvSpPr txBox="1"/>
          <p:nvPr/>
        </p:nvSpPr>
        <p:spPr>
          <a:xfrm>
            <a:off x="4143993" y="3843852"/>
            <a:ext cx="147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Jeehoon</a:t>
            </a:r>
            <a:r>
              <a:rPr lang="en-US" sz="900" b="1" dirty="0"/>
              <a:t> Kang</a:t>
            </a:r>
          </a:p>
          <a:p>
            <a:r>
              <a:rPr lang="en-US" sz="900" dirty="0"/>
              <a:t>Virtualization Technology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D07235-0B40-424C-AD96-E90CF968FCFA}"/>
              </a:ext>
            </a:extLst>
          </p:cNvPr>
          <p:cNvSpPr txBox="1"/>
          <p:nvPr/>
        </p:nvSpPr>
        <p:spPr>
          <a:xfrm>
            <a:off x="7077383" y="1044809"/>
            <a:ext cx="142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Otavio</a:t>
            </a:r>
            <a:r>
              <a:rPr lang="en-US" sz="900" b="1" dirty="0"/>
              <a:t> </a:t>
            </a:r>
            <a:r>
              <a:rPr lang="en-US" sz="900" b="1" dirty="0" err="1"/>
              <a:t>Lemos</a:t>
            </a:r>
            <a:endParaRPr lang="en-US" sz="900" b="1" dirty="0"/>
          </a:p>
          <a:p>
            <a:r>
              <a:rPr lang="en-US" sz="900" dirty="0" err="1"/>
              <a:t>Youtube</a:t>
            </a:r>
            <a:r>
              <a:rPr lang="en-US" sz="900" dirty="0"/>
              <a:t> Team Leader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93D743-53E6-D047-A4E1-2DF614A67C9D}"/>
              </a:ext>
            </a:extLst>
          </p:cNvPr>
          <p:cNvSpPr txBox="1"/>
          <p:nvPr/>
        </p:nvSpPr>
        <p:spPr>
          <a:xfrm>
            <a:off x="7057023" y="1790044"/>
            <a:ext cx="146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Donghwan</a:t>
            </a:r>
            <a:r>
              <a:rPr lang="en-US" sz="900" b="1" dirty="0"/>
              <a:t> Shin</a:t>
            </a:r>
          </a:p>
          <a:p>
            <a:r>
              <a:rPr lang="en-US" sz="900" dirty="0" err="1"/>
              <a:t>Youtube</a:t>
            </a:r>
            <a:r>
              <a:rPr lang="en-US" sz="900" dirty="0"/>
              <a:t> Team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FF3BF5-862D-E047-A66C-C1F4A5534E69}"/>
              </a:ext>
            </a:extLst>
          </p:cNvPr>
          <p:cNvSpPr txBox="1"/>
          <p:nvPr/>
        </p:nvSpPr>
        <p:spPr>
          <a:xfrm>
            <a:off x="4152911" y="3097278"/>
            <a:ext cx="15816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Jonathan Bell </a:t>
            </a:r>
            <a:r>
              <a:rPr lang="en-US" sz="900" dirty="0"/>
              <a:t>Virtualization Technology</a:t>
            </a:r>
          </a:p>
          <a:p>
            <a:endParaRPr lang="en-US" sz="900" dirty="0"/>
          </a:p>
        </p:txBody>
      </p:sp>
      <p:pic>
        <p:nvPicPr>
          <p:cNvPr id="6146" name="Picture 2" descr="Kihong Heo">
            <a:extLst>
              <a:ext uri="{FF2B5EF4-FFF2-40B4-BE49-F238E27FC236}">
                <a16:creationId xmlns:a16="http://schemas.microsoft.com/office/drawing/2014/main" id="{BA6C2A10-97F1-084D-9D8F-043A47E9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4" y="979516"/>
            <a:ext cx="549738" cy="54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bastian Proksch">
            <a:extLst>
              <a:ext uri="{FF2B5EF4-FFF2-40B4-BE49-F238E27FC236}">
                <a16:creationId xmlns:a16="http://schemas.microsoft.com/office/drawing/2014/main" id="{A0A914B4-20EC-9F42-AD35-C7B3FAA9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9" y="1696508"/>
            <a:ext cx="544873" cy="54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ftekhar Ahmed">
            <a:extLst>
              <a:ext uri="{FF2B5EF4-FFF2-40B4-BE49-F238E27FC236}">
                <a16:creationId xmlns:a16="http://schemas.microsoft.com/office/drawing/2014/main" id="{4DDB4934-7F77-CB44-BC0D-F6C32CA91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7" y="2381554"/>
            <a:ext cx="550715" cy="5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Oscar Dieste">
            <a:extLst>
              <a:ext uri="{FF2B5EF4-FFF2-40B4-BE49-F238E27FC236}">
                <a16:creationId xmlns:a16="http://schemas.microsoft.com/office/drawing/2014/main" id="{4BEF458D-5EB4-2C43-9623-06D7A53CD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7" y="3101388"/>
            <a:ext cx="550715" cy="5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Xin Peng">
            <a:extLst>
              <a:ext uri="{FF2B5EF4-FFF2-40B4-BE49-F238E27FC236}">
                <a16:creationId xmlns:a16="http://schemas.microsoft.com/office/drawing/2014/main" id="{D8A60D22-2316-0F4B-B47A-956F3EB77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5" y="3801015"/>
            <a:ext cx="548340" cy="54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5E7A-8E0A-B14D-91C9-680014F7A714}"/>
              </a:ext>
            </a:extLst>
          </p:cNvPr>
          <p:cNvSpPr txBox="1"/>
          <p:nvPr/>
        </p:nvSpPr>
        <p:spPr>
          <a:xfrm>
            <a:off x="4152911" y="1733051"/>
            <a:ext cx="115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Kihong</a:t>
            </a:r>
            <a:r>
              <a:rPr lang="en-US" sz="900" b="1" dirty="0"/>
              <a:t> </a:t>
            </a:r>
            <a:r>
              <a:rPr lang="en-US" sz="900" b="1" dirty="0" err="1"/>
              <a:t>Heo</a:t>
            </a:r>
            <a:endParaRPr lang="en-US" sz="900" b="1" dirty="0"/>
          </a:p>
          <a:p>
            <a:r>
              <a:rPr lang="en-US" sz="900" dirty="0"/>
              <a:t>Social Events</a:t>
            </a:r>
          </a:p>
        </p:txBody>
      </p:sp>
      <p:pic>
        <p:nvPicPr>
          <p:cNvPr id="38" name="Picture 2" descr="Kihong Heo">
            <a:extLst>
              <a:ext uri="{FF2B5EF4-FFF2-40B4-BE49-F238E27FC236}">
                <a16:creationId xmlns:a16="http://schemas.microsoft.com/office/drawing/2014/main" id="{8729F197-40FC-514E-A8A3-39EA25F7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6" y="1667406"/>
            <a:ext cx="535505" cy="53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Jeehoon Kang">
            <a:extLst>
              <a:ext uri="{FF2B5EF4-FFF2-40B4-BE49-F238E27FC236}">
                <a16:creationId xmlns:a16="http://schemas.microsoft.com/office/drawing/2014/main" id="{26FBD07B-BC00-294F-AB21-D69CC964D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39" y="3751552"/>
            <a:ext cx="598199" cy="59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Jonathan Bell">
            <a:extLst>
              <a:ext uri="{FF2B5EF4-FFF2-40B4-BE49-F238E27FC236}">
                <a16:creationId xmlns:a16="http://schemas.microsoft.com/office/drawing/2014/main" id="{160D08D3-4932-5548-85A0-5246A71F6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43" y="2997627"/>
            <a:ext cx="604952" cy="60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David C. Shepherd">
            <a:extLst>
              <a:ext uri="{FF2B5EF4-FFF2-40B4-BE49-F238E27FC236}">
                <a16:creationId xmlns:a16="http://schemas.microsoft.com/office/drawing/2014/main" id="{3E631F98-778C-6348-9919-863AEF82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46" y="979516"/>
            <a:ext cx="578726" cy="57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Paris Avgeriou">
            <a:extLst>
              <a:ext uri="{FF2B5EF4-FFF2-40B4-BE49-F238E27FC236}">
                <a16:creationId xmlns:a16="http://schemas.microsoft.com/office/drawing/2014/main" id="{202093FE-6456-064E-A515-1031E76D2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910" y="2306325"/>
            <a:ext cx="569728" cy="5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tavio Lemos">
            <a:extLst>
              <a:ext uri="{FF2B5EF4-FFF2-40B4-BE49-F238E27FC236}">
                <a16:creationId xmlns:a16="http://schemas.microsoft.com/office/drawing/2014/main" id="{C194863C-CA56-244D-BF11-E5DB5CCA3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593" y="982454"/>
            <a:ext cx="566737" cy="5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Donghwan Shin">
            <a:extLst>
              <a:ext uri="{FF2B5EF4-FFF2-40B4-BE49-F238E27FC236}">
                <a16:creationId xmlns:a16="http://schemas.microsoft.com/office/drawing/2014/main" id="{034141D3-A242-024C-8591-E994B86FF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595" y="1730578"/>
            <a:ext cx="590735" cy="5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rista Lopes">
            <a:extLst>
              <a:ext uri="{FF2B5EF4-FFF2-40B4-BE49-F238E27FC236}">
                <a16:creationId xmlns:a16="http://schemas.microsoft.com/office/drawing/2014/main" id="{EEFF8A45-DA42-FB46-A234-7D00D8E80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30958"/>
          <a:stretch/>
        </p:blipFill>
        <p:spPr bwMode="auto">
          <a:xfrm>
            <a:off x="6421595" y="3159569"/>
            <a:ext cx="1081479" cy="115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8E5555-FAF5-7D4D-99A3-C75E61A0749C}"/>
              </a:ext>
            </a:extLst>
          </p:cNvPr>
          <p:cNvSpPr txBox="1"/>
          <p:nvPr/>
        </p:nvSpPr>
        <p:spPr>
          <a:xfrm>
            <a:off x="7551596" y="3523857"/>
            <a:ext cx="1385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Crista Lopes</a:t>
            </a:r>
          </a:p>
          <a:p>
            <a:r>
              <a:rPr lang="en-US" sz="1100" dirty="0"/>
              <a:t>Virtualization Chair</a:t>
            </a:r>
          </a:p>
        </p:txBody>
      </p:sp>
      <p:sp>
        <p:nvSpPr>
          <p:cNvPr id="29" name="Google Shape;192;p34">
            <a:extLst>
              <a:ext uri="{FF2B5EF4-FFF2-40B4-BE49-F238E27FC236}">
                <a16:creationId xmlns:a16="http://schemas.microsoft.com/office/drawing/2014/main" id="{4D34D900-90D5-2941-AF31-27155BD39C94}"/>
              </a:ext>
            </a:extLst>
          </p:cNvPr>
          <p:cNvSpPr txBox="1">
            <a:spLocks/>
          </p:cNvSpPr>
          <p:nvPr/>
        </p:nvSpPr>
        <p:spPr>
          <a:xfrm>
            <a:off x="0" y="4646473"/>
            <a:ext cx="9144000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sz="3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/>
              <a:t>ICSE 2020 Virtualization Team</a:t>
            </a:r>
          </a:p>
        </p:txBody>
      </p:sp>
    </p:spTree>
    <p:extLst>
      <p:ext uri="{BB962C8B-B14F-4D97-AF65-F5344CB8AC3E}">
        <p14:creationId xmlns:p14="http://schemas.microsoft.com/office/powerpoint/2010/main" val="3624675343"/>
      </p:ext>
    </p:extLst>
  </p:cSld>
  <p:clrMapOvr>
    <a:masterClrMapping/>
  </p:clrMapOvr>
  <p:transition spd="med" advClick="0" advTm="1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1085-4534-044E-A012-C0F67DCD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05C6-F08A-A641-BD3B-B77FC00C6E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The ICSE website </a:t>
            </a:r>
            <a:r>
              <a:rPr lang="en-US" dirty="0">
                <a:hlinkClick r:id="rId2"/>
              </a:rPr>
              <a:t>https://conf.researchr.org/home/icse-2020</a:t>
            </a:r>
            <a:r>
              <a:rPr lang="en-US" dirty="0"/>
              <a:t> has links to the following helpful documents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A high-level “map” of the overall program schedule</a:t>
            </a:r>
          </a:p>
          <a:p>
            <a:r>
              <a:rPr lang="en-US" dirty="0"/>
              <a:t>The detailed program schedule</a:t>
            </a:r>
          </a:p>
          <a:p>
            <a:r>
              <a:rPr lang="en-US" dirty="0"/>
              <a:t>A video providing details on how to participate in ICSE 2020</a:t>
            </a:r>
          </a:p>
          <a:p>
            <a:r>
              <a:rPr lang="en-US" dirty="0"/>
              <a:t>Access to ICSE 2020’s Twitter feed and Facebook page</a:t>
            </a:r>
          </a:p>
          <a:p>
            <a:r>
              <a:rPr lang="en-US" dirty="0"/>
              <a:t>Detailed information about presentations and papers (under “Tracks”)</a:t>
            </a:r>
          </a:p>
        </p:txBody>
      </p:sp>
    </p:spTree>
    <p:extLst>
      <p:ext uri="{BB962C8B-B14F-4D97-AF65-F5344CB8AC3E}">
        <p14:creationId xmlns:p14="http://schemas.microsoft.com/office/powerpoint/2010/main" val="4246962570"/>
      </p:ext>
    </p:extLst>
  </p:cSld>
  <p:clrMapOvr>
    <a:masterClrMapping/>
  </p:clrMapOvr>
  <p:transition spd="med" advClick="0" advTm="10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2;p34"/>
          <p:cNvSpPr txBox="1">
            <a:spLocks noGrp="1"/>
          </p:cNvSpPr>
          <p:nvPr>
            <p:ph type="title" idx="4294967295"/>
          </p:nvPr>
        </p:nvSpPr>
        <p:spPr>
          <a:xfrm>
            <a:off x="0" y="896938"/>
            <a:ext cx="9144000" cy="62388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2100" b="1" dirty="0"/>
              <a:t>This live-stream was brought to you by:</a:t>
            </a:r>
            <a:endParaRPr sz="2100" b="1" dirty="0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8E191B21-418C-3B42-A5D3-7BA9BE5095E0}"/>
              </a:ext>
            </a:extLst>
          </p:cNvPr>
          <p:cNvSpPr txBox="1"/>
          <p:nvPr/>
        </p:nvSpPr>
        <p:spPr>
          <a:xfrm>
            <a:off x="1070489" y="2991340"/>
            <a:ext cx="154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Marc Oriol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64B50F7B-19E6-1247-98A8-45A3F7B06D0E}"/>
              </a:ext>
            </a:extLst>
          </p:cNvPr>
          <p:cNvSpPr txBox="1"/>
          <p:nvPr/>
        </p:nvSpPr>
        <p:spPr>
          <a:xfrm>
            <a:off x="1070489" y="2292913"/>
            <a:ext cx="156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Oscar Dieste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D7B9BE1A-AA5D-7342-8DB4-3C74D9A068B1}"/>
              </a:ext>
            </a:extLst>
          </p:cNvPr>
          <p:cNvSpPr txBox="1"/>
          <p:nvPr/>
        </p:nvSpPr>
        <p:spPr>
          <a:xfrm>
            <a:off x="1072907" y="1539259"/>
            <a:ext cx="148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Silvia </a:t>
            </a:r>
            <a:r>
              <a:rPr lang="en-US" sz="1200" b="1" dirty="0" err="1"/>
              <a:t>Abrahão</a:t>
            </a:r>
            <a:endParaRPr lang="en-US" sz="1200" b="1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D2A61E02-88A6-A843-B66C-8A175DEF5264}"/>
              </a:ext>
            </a:extLst>
          </p:cNvPr>
          <p:cNvSpPr txBox="1"/>
          <p:nvPr/>
        </p:nvSpPr>
        <p:spPr>
          <a:xfrm>
            <a:off x="1070489" y="3741639"/>
            <a:ext cx="156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Pilar Rodríguez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7D5ACFA2-7350-6740-A981-ECC7E516977C}"/>
              </a:ext>
            </a:extLst>
          </p:cNvPr>
          <p:cNvSpPr txBox="1"/>
          <p:nvPr/>
        </p:nvSpPr>
        <p:spPr>
          <a:xfrm>
            <a:off x="3986883" y="1517657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Claudia Ayala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543B8CD6-A894-574C-B0F2-C326EF8C9E16}"/>
              </a:ext>
            </a:extLst>
          </p:cNvPr>
          <p:cNvSpPr txBox="1"/>
          <p:nvPr/>
        </p:nvSpPr>
        <p:spPr>
          <a:xfrm>
            <a:off x="3986883" y="2222318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Rodrigo Fonseca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86BA7CA7-60C3-4747-B038-ECEFC6C9CEA9}"/>
              </a:ext>
            </a:extLst>
          </p:cNvPr>
          <p:cNvSpPr txBox="1"/>
          <p:nvPr/>
        </p:nvSpPr>
        <p:spPr>
          <a:xfrm>
            <a:off x="4018179" y="3721767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Sergio Segura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CF3E6EE1-5528-B14F-ABBB-48E069BD4FF1}"/>
              </a:ext>
            </a:extLst>
          </p:cNvPr>
          <p:cNvSpPr txBox="1"/>
          <p:nvPr/>
        </p:nvSpPr>
        <p:spPr>
          <a:xfrm>
            <a:off x="7004144" y="1517657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Carolin</a:t>
            </a:r>
            <a:r>
              <a:rPr lang="en-US" sz="1200" b="1" dirty="0"/>
              <a:t> Brandt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DA8A69CA-C483-E94D-9060-83C39D37207F}"/>
              </a:ext>
            </a:extLst>
          </p:cNvPr>
          <p:cNvSpPr txBox="1"/>
          <p:nvPr/>
        </p:nvSpPr>
        <p:spPr>
          <a:xfrm>
            <a:off x="7010015" y="2158535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Mehdi </a:t>
            </a:r>
            <a:r>
              <a:rPr lang="en-US" sz="1200" b="1" dirty="0" err="1"/>
              <a:t>Keshani</a:t>
            </a:r>
            <a:endParaRPr lang="en-US" sz="1200" b="1" dirty="0"/>
          </a:p>
          <a:p>
            <a:r>
              <a:rPr lang="en-US" sz="1200" dirty="0"/>
              <a:t>OBS Streamer</a:t>
            </a:r>
          </a:p>
        </p:txBody>
      </p:sp>
      <p:sp>
        <p:nvSpPr>
          <p:cNvPr id="42" name="TextBox 40">
            <a:extLst>
              <a:ext uri="{FF2B5EF4-FFF2-40B4-BE49-F238E27FC236}">
                <a16:creationId xmlns:a16="http://schemas.microsoft.com/office/drawing/2014/main" id="{4CA266B1-F541-D84D-A808-3A49481CC172}"/>
              </a:ext>
            </a:extLst>
          </p:cNvPr>
          <p:cNvSpPr txBox="1"/>
          <p:nvPr/>
        </p:nvSpPr>
        <p:spPr>
          <a:xfrm>
            <a:off x="3986883" y="2962718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Ignacio </a:t>
            </a:r>
            <a:r>
              <a:rPr lang="en-US" sz="1200" b="1" dirty="0" err="1"/>
              <a:t>Panach</a:t>
            </a:r>
            <a:endParaRPr lang="en-US" sz="1200" b="1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pic>
        <p:nvPicPr>
          <p:cNvPr id="43" name="Picture 4" descr="Sebastian Proksch">
            <a:extLst>
              <a:ext uri="{FF2B5EF4-FFF2-40B4-BE49-F238E27FC236}">
                <a16:creationId xmlns:a16="http://schemas.microsoft.com/office/drawing/2014/main" id="{38FB9F4C-E4C4-DF41-9062-0D440CB4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66" y="4420421"/>
            <a:ext cx="524528" cy="52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0">
            <a:extLst>
              <a:ext uri="{FF2B5EF4-FFF2-40B4-BE49-F238E27FC236}">
                <a16:creationId xmlns:a16="http://schemas.microsoft.com/office/drawing/2014/main" id="{F3091C94-0997-C84E-8CD2-67D6EA2089C9}"/>
              </a:ext>
            </a:extLst>
          </p:cNvPr>
          <p:cNvSpPr txBox="1"/>
          <p:nvPr/>
        </p:nvSpPr>
        <p:spPr>
          <a:xfrm>
            <a:off x="7004144" y="2904590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Amir Mir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91634762-3888-404E-9148-3EE6012BE803}"/>
              </a:ext>
            </a:extLst>
          </p:cNvPr>
          <p:cNvSpPr txBox="1"/>
          <p:nvPr/>
        </p:nvSpPr>
        <p:spPr>
          <a:xfrm>
            <a:off x="7004144" y="3663707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Maliheh</a:t>
            </a:r>
            <a:r>
              <a:rPr lang="en-US" sz="1200" b="1" dirty="0"/>
              <a:t> Izadi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46" name="TextBox 31">
            <a:extLst>
              <a:ext uri="{FF2B5EF4-FFF2-40B4-BE49-F238E27FC236}">
                <a16:creationId xmlns:a16="http://schemas.microsoft.com/office/drawing/2014/main" id="{DDAF1F21-629E-AA4C-BD44-754E2F08E0EB}"/>
              </a:ext>
            </a:extLst>
          </p:cNvPr>
          <p:cNvSpPr txBox="1"/>
          <p:nvPr/>
        </p:nvSpPr>
        <p:spPr>
          <a:xfrm>
            <a:off x="7004144" y="4420421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Sebastian </a:t>
            </a:r>
            <a:r>
              <a:rPr lang="en-US" sz="1200" b="1" dirty="0" err="1"/>
              <a:t>Proksch</a:t>
            </a:r>
            <a:endParaRPr lang="en-US" sz="1200" b="1" dirty="0"/>
          </a:p>
          <a:p>
            <a:r>
              <a:rPr lang="en-US" sz="1200" dirty="0"/>
              <a:t>OBS Streamer</a:t>
            </a:r>
          </a:p>
        </p:txBody>
      </p:sp>
      <p:pic>
        <p:nvPicPr>
          <p:cNvPr id="47" name="Grafik 40" descr="Ein Bild, das Person, Kleidung, drinnen, Halstuch enthält.&#10;&#10;Automatisch generierte Beschreibung">
            <a:extLst>
              <a:ext uri="{FF2B5EF4-FFF2-40B4-BE49-F238E27FC236}">
                <a16:creationId xmlns:a16="http://schemas.microsoft.com/office/drawing/2014/main" id="{565709BB-8399-CD48-A1AC-B0FF94B46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766" y="3620437"/>
            <a:ext cx="524528" cy="524528"/>
          </a:xfrm>
          <a:prstGeom prst="rect">
            <a:avLst/>
          </a:prstGeom>
        </p:spPr>
      </p:pic>
      <p:pic>
        <p:nvPicPr>
          <p:cNvPr id="48" name="Grafik 42" descr="Ein Bild, das draußen, Person, Mann, Gras enthält.&#10;&#10;Automatisch generierte Beschreibung">
            <a:extLst>
              <a:ext uri="{FF2B5EF4-FFF2-40B4-BE49-F238E27FC236}">
                <a16:creationId xmlns:a16="http://schemas.microsoft.com/office/drawing/2014/main" id="{89C77A33-098A-4444-AFAF-CC9C2B00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766" y="2886220"/>
            <a:ext cx="524528" cy="524528"/>
          </a:xfrm>
          <a:prstGeom prst="rect">
            <a:avLst/>
          </a:prstGeom>
        </p:spPr>
      </p:pic>
      <p:pic>
        <p:nvPicPr>
          <p:cNvPr id="49" name="Grafik 44" descr="Ein Bild, das Person, Schlips, Mann, Hemd enthält.&#10;&#10;Automatisch generierte Beschreibung">
            <a:extLst>
              <a:ext uri="{FF2B5EF4-FFF2-40B4-BE49-F238E27FC236}">
                <a16:creationId xmlns:a16="http://schemas.microsoft.com/office/drawing/2014/main" id="{8FA3440B-D3CC-3947-9676-166F9C1C5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374" y="2158535"/>
            <a:ext cx="523920" cy="523920"/>
          </a:xfrm>
          <a:prstGeom prst="rect">
            <a:avLst/>
          </a:prstGeom>
        </p:spPr>
      </p:pic>
      <p:pic>
        <p:nvPicPr>
          <p:cNvPr id="50" name="Grafik 48" descr="Ein Bild, das Person, Frau, Kleidung, tragen enthält.&#10;&#10;Automatisch generierte Beschreibung">
            <a:extLst>
              <a:ext uri="{FF2B5EF4-FFF2-40B4-BE49-F238E27FC236}">
                <a16:creationId xmlns:a16="http://schemas.microsoft.com/office/drawing/2014/main" id="{807EB4FA-9CA7-604A-A712-600B4C2A3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975" y="1480961"/>
            <a:ext cx="524528" cy="5251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9C90218-CCFB-5D4F-8993-C34FE07E9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8083" y="1481570"/>
            <a:ext cx="524529" cy="5245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48B2CED-2758-524A-82D2-D22C90012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6111" y="2221111"/>
            <a:ext cx="524529" cy="5245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687EC3F-A617-9242-B8D3-4BE9A2F884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76" y="2984737"/>
            <a:ext cx="523920" cy="5239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2B9AD4E-9BEA-F741-BC79-D12A2F832B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177" y="3741639"/>
            <a:ext cx="534080" cy="53408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EE41A56-D3C0-B141-9567-82BE197732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6559" y="3690841"/>
            <a:ext cx="534081" cy="53408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D36FC36-6AC7-6F4B-AA90-6871AAFEE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416" y="1511624"/>
            <a:ext cx="534080" cy="5340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407CF7-3545-BB40-B8BF-2C150654D7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720" y="2956187"/>
            <a:ext cx="523920" cy="5239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2DCB259-377B-2D47-B0D6-9EBAE63613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4240" y="4466570"/>
            <a:ext cx="523920" cy="523920"/>
          </a:xfrm>
          <a:prstGeom prst="rect">
            <a:avLst/>
          </a:prstGeom>
        </p:spPr>
      </p:pic>
      <p:sp>
        <p:nvSpPr>
          <p:cNvPr id="59" name="TextBox 24">
            <a:extLst>
              <a:ext uri="{FF2B5EF4-FFF2-40B4-BE49-F238E27FC236}">
                <a16:creationId xmlns:a16="http://schemas.microsoft.com/office/drawing/2014/main" id="{C9BB4FCC-DDAF-E44B-9893-5601908E6806}"/>
              </a:ext>
            </a:extLst>
          </p:cNvPr>
          <p:cNvSpPr txBox="1"/>
          <p:nvPr/>
        </p:nvSpPr>
        <p:spPr>
          <a:xfrm>
            <a:off x="2273045" y="4489161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Martín </a:t>
            </a:r>
            <a:r>
              <a:rPr lang="en-US" sz="1200" b="1" dirty="0" err="1"/>
              <a:t>Solari</a:t>
            </a:r>
            <a:endParaRPr lang="en-US" sz="1200" b="1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D555E0C-D54B-5D4B-B823-F6892CF194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337" y="2269977"/>
            <a:ext cx="523920" cy="5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8677"/>
      </p:ext>
    </p:extLst>
  </p:cSld>
  <p:clrMapOvr>
    <a:masterClrMapping/>
  </p:clrMapOvr>
  <p:transition spd="med" advClick="0" advTm="1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We thank our</a:t>
            </a:r>
            <a:br>
              <a:rPr lang="en-US" sz="4800" dirty="0"/>
            </a:br>
            <a:r>
              <a:rPr lang="en-US" sz="4800" dirty="0"/>
              <a:t>Supporters and Sponsors!</a:t>
            </a:r>
          </a:p>
        </p:txBody>
      </p:sp>
    </p:spTree>
    <p:extLst>
      <p:ext uri="{BB962C8B-B14F-4D97-AF65-F5344CB8AC3E}">
        <p14:creationId xmlns:p14="http://schemas.microsoft.com/office/powerpoint/2010/main" val="3383392502"/>
      </p:ext>
    </p:extLst>
  </p:cSld>
  <p:clrMapOvr>
    <a:masterClrMapping/>
  </p:clrMapOvr>
  <p:transition spd="med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dirty="0"/>
              <a:t>Platinum-level Supporters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A1F6B3-D442-2F41-A531-72B69450B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899" y="1792399"/>
            <a:ext cx="2902506" cy="13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102" y="1918405"/>
            <a:ext cx="3941121" cy="112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04" y="3598062"/>
            <a:ext cx="5043743" cy="91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603" y="3130730"/>
            <a:ext cx="1841533" cy="18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t="18511" b="16146"/>
          <a:stretch/>
        </p:blipFill>
        <p:spPr>
          <a:xfrm>
            <a:off x="7031537" y="4128374"/>
            <a:ext cx="1714500" cy="78867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1143000" y="840169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700"/>
              <a:t>Gold-level Supporters</a:t>
            </a:r>
            <a:endParaRPr sz="2700"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007" y="1217292"/>
            <a:ext cx="2601925" cy="96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835" y="1335480"/>
            <a:ext cx="2909165" cy="96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23" y="2935645"/>
            <a:ext cx="2606040" cy="37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421" y="2686576"/>
            <a:ext cx="1645920" cy="87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8">
            <a:alphaModFix/>
          </a:blip>
          <a:srcRect t="37175" b="35862"/>
          <a:stretch/>
        </p:blipFill>
        <p:spPr>
          <a:xfrm>
            <a:off x="6512457" y="2933630"/>
            <a:ext cx="2331719" cy="51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099" y="4479917"/>
            <a:ext cx="1714500" cy="30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45619" y="4320863"/>
            <a:ext cx="1714500" cy="677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36794" y="4395413"/>
            <a:ext cx="1371600" cy="46527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>
            <a:spLocks noGrp="1"/>
          </p:cNvSpPr>
          <p:nvPr>
            <p:ph type="title"/>
          </p:nvPr>
        </p:nvSpPr>
        <p:spPr>
          <a:xfrm>
            <a:off x="1143006" y="3583369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700"/>
              <a:t>Bronze-level Supporters</a:t>
            </a:r>
            <a:endParaRPr sz="2700"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1143000" y="2098200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 sz="2700"/>
              <a:t>Silver-level Supporters</a:t>
            </a:r>
            <a:endParaRPr sz="2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EEBA4-34F0-A548-8B37-8A4A77F08133}"/>
              </a:ext>
            </a:extLst>
          </p:cNvPr>
          <p:cNvSpPr txBox="1"/>
          <p:nvPr/>
        </p:nvSpPr>
        <p:spPr>
          <a:xfrm>
            <a:off x="1319349" y="440218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med" advClick="0" advTm="10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1143000" y="897319"/>
            <a:ext cx="6858000" cy="6230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"/>
              <a:t>Sponsors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76" y="1520344"/>
            <a:ext cx="2743199" cy="95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689" y="2733411"/>
            <a:ext cx="2540886" cy="10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165" y="1579795"/>
            <a:ext cx="2743199" cy="83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750" y="2733412"/>
            <a:ext cx="20574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0547" y="4076309"/>
            <a:ext cx="4022903" cy="96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8"/>
          <p:cNvGrpSpPr/>
          <p:nvPr/>
        </p:nvGrpSpPr>
        <p:grpSpPr>
          <a:xfrm>
            <a:off x="1843624" y="1341304"/>
            <a:ext cx="5564849" cy="3603902"/>
            <a:chOff x="6974818" y="1983995"/>
            <a:chExt cx="5397002" cy="2921628"/>
          </a:xfrm>
        </p:grpSpPr>
        <p:grpSp>
          <p:nvGrpSpPr>
            <p:cNvPr id="296" name="Google Shape;296;p48"/>
            <p:cNvGrpSpPr/>
            <p:nvPr/>
          </p:nvGrpSpPr>
          <p:grpSpPr>
            <a:xfrm>
              <a:off x="6974818" y="1983995"/>
              <a:ext cx="5397002" cy="2921628"/>
              <a:chOff x="8340711" y="1983995"/>
              <a:chExt cx="3917400" cy="2921628"/>
            </a:xfrm>
          </p:grpSpPr>
          <p:sp>
            <p:nvSpPr>
              <p:cNvPr id="297" name="Google Shape;297;p48"/>
              <p:cNvSpPr txBox="1"/>
              <p:nvPr/>
            </p:nvSpPr>
            <p:spPr>
              <a:xfrm>
                <a:off x="8340712" y="4265423"/>
                <a:ext cx="35400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chemeClr val="lt1"/>
                  </a:buClr>
                  <a:buSzPts val="4000"/>
                </a:pPr>
                <a:r>
                  <a:rPr lang="en" sz="3000">
                    <a:solidFill>
                      <a:schemeClr val="lt1"/>
                    </a:solidFill>
                  </a:rPr>
                  <a:t>Madrid (Spain)</a:t>
                </a:r>
                <a:endParaRPr sz="1050"/>
              </a:p>
            </p:txBody>
          </p:sp>
          <p:sp>
            <p:nvSpPr>
              <p:cNvPr id="298" name="Google Shape;298;p48"/>
              <p:cNvSpPr txBox="1"/>
              <p:nvPr/>
            </p:nvSpPr>
            <p:spPr>
              <a:xfrm>
                <a:off x="8340711" y="1983995"/>
                <a:ext cx="3917400" cy="190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noAutofit/>
              </a:bodyPr>
              <a:lstStyle/>
              <a:p>
                <a:pPr>
                  <a:lnSpc>
                    <a:spcPct val="90000"/>
                  </a:lnSpc>
                  <a:buClr>
                    <a:schemeClr val="lt1"/>
                  </a:buClr>
                  <a:buSzPts val="3600"/>
                </a:pPr>
                <a:r>
                  <a:rPr lang="en" sz="2700">
                    <a:solidFill>
                      <a:schemeClr val="lt1"/>
                    </a:solidFill>
                  </a:rPr>
                  <a:t>The 43</a:t>
                </a:r>
                <a:r>
                  <a:rPr lang="en" sz="2700" baseline="30000">
                    <a:solidFill>
                      <a:schemeClr val="lt1"/>
                    </a:solidFill>
                  </a:rPr>
                  <a:t>rd</a:t>
                </a:r>
                <a:r>
                  <a:rPr lang="en" sz="2700">
                    <a:solidFill>
                      <a:schemeClr val="lt1"/>
                    </a:solidFill>
                  </a:rPr>
                  <a:t> International Conference on Software Engineering (</a:t>
                </a:r>
                <a:r>
                  <a:rPr lang="en" sz="2700">
                    <a:solidFill>
                      <a:srgbClr val="FF0000"/>
                    </a:solidFill>
                  </a:rPr>
                  <a:t>ICSE 2021</a:t>
                </a:r>
                <a:r>
                  <a:rPr lang="en" sz="2700">
                    <a:solidFill>
                      <a:schemeClr val="lt1"/>
                    </a:solidFill>
                  </a:rPr>
                  <a:t>)</a:t>
                </a:r>
                <a:endParaRPr sz="1050"/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chemeClr val="dk1"/>
                  </a:buClr>
                  <a:buSzPts val="2400"/>
                </a:pPr>
                <a:endParaRPr sz="1800">
                  <a:solidFill>
                    <a:schemeClr val="dk1"/>
                  </a:solidFill>
                </a:endParaRPr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FFC000"/>
                  </a:buClr>
                  <a:buSzPts val="4000"/>
                </a:pPr>
                <a:r>
                  <a:rPr lang="en" sz="3000" b="1">
                    <a:solidFill>
                      <a:srgbClr val="FFC000"/>
                    </a:solidFill>
                  </a:rPr>
                  <a:t>May 23-29, 2021</a:t>
                </a:r>
                <a:endParaRPr sz="1050"/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rgbClr val="FF0000"/>
                  </a:buClr>
                  <a:buSzPts val="3200"/>
                </a:pPr>
                <a:r>
                  <a:rPr lang="en" sz="2400">
                    <a:solidFill>
                      <a:srgbClr val="FF0000"/>
                    </a:solidFill>
                    <a:latin typeface="Radley"/>
                    <a:ea typeface="Radley"/>
                    <a:cs typeface="Radley"/>
                    <a:sym typeface="Radley"/>
                  </a:rPr>
                  <a:t>Main conference Tue 25-Thu 27</a:t>
                </a:r>
                <a:endParaRPr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>
                  <a:lnSpc>
                    <a:spcPct val="90000"/>
                  </a:lnSpc>
                  <a:spcBef>
                    <a:spcPts val="750"/>
                  </a:spcBef>
                  <a:buClr>
                    <a:schemeClr val="dk1"/>
                  </a:buClr>
                  <a:buSzPts val="4000"/>
                </a:pPr>
                <a:endParaRPr sz="3000" b="1">
                  <a:solidFill>
                    <a:srgbClr val="FFC000"/>
                  </a:solidFill>
                </a:endParaRPr>
              </a:p>
            </p:txBody>
          </p:sp>
        </p:grpSp>
        <p:cxnSp>
          <p:nvCxnSpPr>
            <p:cNvPr id="299" name="Google Shape;299;p48"/>
            <p:cNvCxnSpPr/>
            <p:nvPr/>
          </p:nvCxnSpPr>
          <p:spPr>
            <a:xfrm rot="10800000">
              <a:off x="7028183" y="3950015"/>
              <a:ext cx="2958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1731" y="705695"/>
            <a:ext cx="1887226" cy="1257843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1" name="Google Shape;301;p48" descr="A bunch of cloth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9216" r="13964" b="11504"/>
          <a:stretch/>
        </p:blipFill>
        <p:spPr>
          <a:xfrm>
            <a:off x="1281730" y="1982569"/>
            <a:ext cx="2841290" cy="3010519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2" name="Google Shape;30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1837" y="732806"/>
            <a:ext cx="3465506" cy="2475938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3" name="Google Shape;303;p48"/>
          <p:cNvPicPr preferRelativeResize="0"/>
          <p:nvPr/>
        </p:nvPicPr>
        <p:blipFill rotWithShape="1">
          <a:blip r:embed="rId6">
            <a:alphaModFix/>
          </a:blip>
          <a:srcRect r="6542"/>
          <a:stretch/>
        </p:blipFill>
        <p:spPr>
          <a:xfrm>
            <a:off x="5666400" y="705694"/>
            <a:ext cx="2225119" cy="1153781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7">
            <a:alphaModFix/>
          </a:blip>
          <a:srcRect r="6296"/>
          <a:stretch/>
        </p:blipFill>
        <p:spPr>
          <a:xfrm>
            <a:off x="6358557" y="1755394"/>
            <a:ext cx="1528144" cy="1491675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05" name="Google Shape;305;p48" descr="A view of a city street filled with peop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23781" b="33049"/>
          <a:stretch/>
        </p:blipFill>
        <p:spPr>
          <a:xfrm>
            <a:off x="3348381" y="3247069"/>
            <a:ext cx="4527392" cy="174602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6" name="Google Shape;306;p48"/>
          <p:cNvSpPr/>
          <p:nvPr/>
        </p:nvSpPr>
        <p:spPr>
          <a:xfrm>
            <a:off x="1143000" y="340388"/>
            <a:ext cx="6858000" cy="4452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" sz="225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May 23-29, 2021</a:t>
            </a:r>
            <a:r>
              <a:rPr lang="en" sz="225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  (Main Conference Tue 25-Thu 27)</a:t>
            </a:r>
            <a:endParaRPr sz="225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1143000" y="-5"/>
            <a:ext cx="6858000" cy="3462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43</a:t>
            </a:r>
            <a:r>
              <a:rPr lang="en" sz="2100" baseline="30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rd</a:t>
            </a: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100"/>
          </a:p>
        </p:txBody>
      </p:sp>
      <p:sp>
        <p:nvSpPr>
          <p:cNvPr id="308" name="Google Shape;308;p48"/>
          <p:cNvSpPr txBox="1"/>
          <p:nvPr/>
        </p:nvSpPr>
        <p:spPr>
          <a:xfrm>
            <a:off x="3343613" y="2824875"/>
            <a:ext cx="2565000" cy="6367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" sz="3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Madrid, Spain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 b="13578"/>
          <a:stretch/>
        </p:blipFill>
        <p:spPr>
          <a:xfrm>
            <a:off x="0" y="933604"/>
            <a:ext cx="9144000" cy="395121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-2640" y="27311"/>
            <a:ext cx="9146640" cy="64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ts val="2730"/>
            </a:pPr>
            <a:r>
              <a:rPr lang="en" sz="21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44</a:t>
            </a:r>
            <a:r>
              <a:rPr lang="en" sz="2100" b="1" baseline="30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lang="en" sz="2100" b="1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International Conference on Software Engineering</a:t>
            </a:r>
            <a:endParaRPr sz="21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7" name="Google Shape;317;p49" descr="Image result for matthew dwyer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3694" t="-1" r="16550" b="6681"/>
          <a:stretch/>
        </p:blipFill>
        <p:spPr>
          <a:xfrm>
            <a:off x="-2641" y="3900722"/>
            <a:ext cx="948673" cy="12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 descr="Image result for daniela damian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9565" y="3900721"/>
            <a:ext cx="1278180" cy="12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 descr="Image result for andreas zeller"/>
          <p:cNvPicPr preferRelativeResize="0"/>
          <p:nvPr/>
        </p:nvPicPr>
        <p:blipFill rotWithShape="1">
          <a:blip r:embed="rId8">
            <a:alphaModFix/>
          </a:blip>
          <a:srcRect l="8924" r="12167"/>
          <a:stretch/>
        </p:blipFill>
        <p:spPr>
          <a:xfrm>
            <a:off x="2205807" y="3901285"/>
            <a:ext cx="1118447" cy="12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 descr="Image result for yuriy bru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32502" y="3896540"/>
            <a:ext cx="1014017" cy="126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 descr="Related image"/>
          <p:cNvPicPr preferRelativeResize="0"/>
          <p:nvPr/>
        </p:nvPicPr>
        <p:blipFill rotWithShape="1">
          <a:blip r:embed="rId10">
            <a:alphaModFix/>
          </a:blip>
          <a:srcRect l="10798" t="9024" r="10936"/>
          <a:stretch/>
        </p:blipFill>
        <p:spPr>
          <a:xfrm>
            <a:off x="6135075" y="3900721"/>
            <a:ext cx="1042211" cy="12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 descr="A person wearing a red shirt and smiling at the camera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 l="6449" r="10907" b="3400"/>
          <a:stretch/>
        </p:blipFill>
        <p:spPr>
          <a:xfrm>
            <a:off x="3242715" y="3901284"/>
            <a:ext cx="997627" cy="126655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9"/>
          <p:cNvSpPr txBox="1"/>
          <p:nvPr/>
        </p:nvSpPr>
        <p:spPr>
          <a:xfrm>
            <a:off x="202385" y="2374472"/>
            <a:ext cx="5467759" cy="95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" sz="3000" b="1" dirty="0">
                <a:solidFill>
                  <a:schemeClr val="lt1"/>
                </a:solid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Gill Sans"/>
                <a:ea typeface="Gill Sans"/>
                <a:cs typeface="Gill Sans"/>
                <a:sym typeface="Gill Sans"/>
              </a:rPr>
              <a:t>Pittsburgh, Pennsylvania, USA</a:t>
            </a:r>
            <a:endParaRPr sz="1050" dirty="0">
              <a:effectLst>
                <a:glow rad="63500">
                  <a:schemeClr val="tx1">
                    <a:alpha val="50000"/>
                  </a:schemeClr>
                </a:glo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4" name="Google Shape;324;p49" descr="A person smiling for the camera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 l="11342" r="11725" b="27351"/>
          <a:stretch/>
        </p:blipFill>
        <p:spPr>
          <a:xfrm>
            <a:off x="7175798" y="3897820"/>
            <a:ext cx="1051822" cy="12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 descr="A person wearing glasses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l="14679" r="10564"/>
          <a:stretch/>
        </p:blipFill>
        <p:spPr>
          <a:xfrm>
            <a:off x="8230533" y="3900722"/>
            <a:ext cx="910554" cy="12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 txBox="1"/>
          <p:nvPr/>
        </p:nvSpPr>
        <p:spPr>
          <a:xfrm>
            <a:off x="202386" y="3343779"/>
            <a:ext cx="188122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" sz="3000" b="1" dirty="0">
                <a:solidFill>
                  <a:schemeClr val="lt1"/>
                </a:solidFill>
                <a:effectLst>
                  <a:glow rad="63500">
                    <a:schemeClr val="tx1">
                      <a:alpha val="50000"/>
                    </a:schemeClr>
                  </a:glow>
                </a:effectLst>
                <a:latin typeface="Gill Sans"/>
                <a:ea typeface="Gill Sans"/>
                <a:cs typeface="Gill Sans"/>
                <a:sym typeface="Gill Sans"/>
              </a:rPr>
              <a:t>Join us…</a:t>
            </a:r>
            <a:endParaRPr sz="1050" dirty="0">
              <a:effectLst>
                <a:glow rad="63500">
                  <a:schemeClr val="tx1">
                    <a:alpha val="50000"/>
                  </a:schemeClr>
                </a:glo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3356469" y="495079"/>
            <a:ext cx="2313675" cy="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" sz="225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May 21-29, 2022 </a:t>
            </a:r>
            <a:endParaRPr sz="2250" dirty="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6" name="Google Shape;316;p49" descr="Image result for grace lewis sei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l="12514" r="13399" b="4689"/>
          <a:stretch/>
        </p:blipFill>
        <p:spPr>
          <a:xfrm>
            <a:off x="4165333" y="3897821"/>
            <a:ext cx="986590" cy="12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Click="0" advTm="1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Did you Know?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9ABF3-B648-C449-A319-7202D4A74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01600" indent="0">
              <a:buNone/>
            </a:pPr>
            <a:endParaRPr lang="en" dirty="0"/>
          </a:p>
          <a:p>
            <a:pPr marL="101600" indent="0">
              <a:buNone/>
            </a:pPr>
            <a:r>
              <a:rPr lang="en" dirty="0"/>
              <a:t>ICSEs “Virtual Rooms” are named after historical Korean kingdoms:</a:t>
            </a:r>
          </a:p>
          <a:p>
            <a:r>
              <a:rPr lang="en" dirty="0" err="1"/>
              <a:t>Baekj</a:t>
            </a:r>
            <a:endParaRPr lang="en" dirty="0"/>
          </a:p>
          <a:p>
            <a:r>
              <a:rPr lang="en" dirty="0" err="1"/>
              <a:t>Goguryeo</a:t>
            </a:r>
            <a:endParaRPr lang="en" dirty="0"/>
          </a:p>
          <a:p>
            <a:r>
              <a:rPr lang="en" dirty="0"/>
              <a:t>Silla</a:t>
            </a:r>
          </a:p>
          <a:p>
            <a:r>
              <a:rPr lang="en" dirty="0" err="1"/>
              <a:t>Tamna</a:t>
            </a:r>
            <a:br>
              <a:rPr lang="e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93504"/>
      </p:ext>
    </p:extLst>
  </p:cSld>
  <p:clrMapOvr>
    <a:masterClrMapping/>
  </p:clrMapOvr>
  <p:transition spd="med" advClick="0" advTm="5000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610</Words>
  <Application>Microsoft Macintosh PowerPoint</Application>
  <PresentationFormat>On-screen Show (16:9)</PresentationFormat>
  <Paragraphs>217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Gill Sans</vt:lpstr>
      <vt:lpstr>Calibri</vt:lpstr>
      <vt:lpstr>Arial</vt:lpstr>
      <vt:lpstr>Radley</vt:lpstr>
      <vt:lpstr>Simple Light</vt:lpstr>
      <vt:lpstr>Office Theme</vt:lpstr>
      <vt:lpstr>Office Theme</vt:lpstr>
      <vt:lpstr>Welcome to ICSE 2020!</vt:lpstr>
      <vt:lpstr>Information</vt:lpstr>
      <vt:lpstr>We thank our Supporters and Sponsors!</vt:lpstr>
      <vt:lpstr>Platinum-level Supporters</vt:lpstr>
      <vt:lpstr>Gold-level Supporters</vt:lpstr>
      <vt:lpstr>Sponsors</vt:lpstr>
      <vt:lpstr>PowerPoint Presentation</vt:lpstr>
      <vt:lpstr>PowerPoint Presentation</vt:lpstr>
      <vt:lpstr>Did you Know?</vt:lpstr>
      <vt:lpstr>PowerPoint Presentation</vt:lpstr>
      <vt:lpstr>PowerPoint Presentation</vt:lpstr>
      <vt:lpstr>PowerPoint Presentation</vt:lpstr>
      <vt:lpstr>PowerPoint Presentation</vt:lpstr>
      <vt:lpstr>ICSE 2020 General Chairs</vt:lpstr>
      <vt:lpstr>ICSE 2020 Organizing Committee</vt:lpstr>
      <vt:lpstr>PowerPoint Presentation</vt:lpstr>
      <vt:lpstr>PowerPoint Presentation</vt:lpstr>
      <vt:lpstr>PowerPoint Presentation</vt:lpstr>
      <vt:lpstr>PowerPoint Presentation</vt:lpstr>
      <vt:lpstr>This live-stream was brought to you by: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ICSE 2020</dc:title>
  <cp:lastModifiedBy>Sebastian Proksch</cp:lastModifiedBy>
  <cp:revision>36</cp:revision>
  <dcterms:modified xsi:type="dcterms:W3CDTF">2020-07-07T12:01:51Z</dcterms:modified>
</cp:coreProperties>
</file>